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notesMasterIdLst>
    <p:notesMasterId r:id="rId16"/>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20"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briefing covers what to do when a pupil tells you something about their gender. It is based line by line on Keeping children safe in education 2026 (KCSIE), the statutory safeguarding guidance. Every point on the slides gives the KCSIE paragraph it comes from. It is not legal advice, and it does not replace our child protection policy. Give out the one-page staff aid at the end. Replace the bracketed details before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Whatever is decided, pupils must not be allowed into toilets, changing rooms, or boarding or residential accommodation designated for the opposite sex, with no exceptions [276]. If a pupil does not want to use the facilities for their sex, the school should consider whether an alternative can be provided without compromising single-sex provision [111, 117]. Schools must take a strong, proactive stand against all forms of bullying [259]. And concerns, discussions and decisions should be recorded, with the reasons [74].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Staff should remain aware of possible vulnerabilities, including complex mental health and psychosocial needs and discriminatory bullying [257]. KCSIE notes that some pupils are more at risk of certain kinds of bullying, including transphobic bullying [103]. Where a child may be living in stealth, schools should be particularly conscious of their vulnerabilities and involve the DSL [283].</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1: Route A. There is no reason to break their confidence [271]. Be honest that you would have to act if a safeguarding concern came up. Don’t suggest or agree to any change [255, 260].
Scenario 2: Route B. Act immediately [58]. Follow the child protection policy and speak to the DSL or a deputy [59]. Usual procedures apply, including involving parents or carers where appropriate [271].
Scenario 3: Route C. This is a request for support with social transition, and a decision for the school [260]. Don’t agree it yourself. Pass it on through our process; the DSL is expected to be involved [266], and parents or carers should be engaged as a matter of priority [268].
Scenario 4: Bullying. The school must take a strong, proactive stand against all forms of bullying [259]: follow our behaviour and anti-bullying procedures. If anything worries you about their wellbeing, this is also route B [58, 59].</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Fill in these details before presenting. Staff should know the role and identity of the designated safeguarding lead and deputies [124]. If the school has not yet decided on a policy, say so, and tell staff who to go to in the meantime.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Recap: listen and take time to understand [257]; don’t start or agree changes yourself [255, 260]; and work out whether the pupil confided, whether something worries you, or whether they asked for a change. Hand out the one-page staff aid, which has the paragraph references for every point. Take questions, and point anything about a specific pupil to the DSL, not to this session.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KCSIE 2026, the statutory safeguarding guidance, came into force in September 2026. It includes a section on children who are questioning their gender, paragraphs 254 to 284 [254]. It says staff should not adopt changes relating to social transition until the school has made a decision with parents or carers involved [260]. All staff should have safeguarding training at induction and updates at least annually [12]; this briefing is part of that. The key message: your role is to respond well in the moment and know which route you are on. Decisions belong to the school.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KCSIE uses “must” for a legal requirement, and “should” for advice to be followed unless there is good reason not to. Where KCSIE says something without either word, the slides mark it STATED. A small number of points come from good practice rather than KCSIE, and they are marked that way so nobody mistakes them for the guidance.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KCSIE says it is not for schools to initiate any action in this area. The guidance is about how a school responds when a child or their parent raises a request [255]. Second: schools should keep in mind that it is common for children to engage in activities less typically associated with their sex [256].</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time to understand how the pupil is thinking and feeling, and stay alert to anything else going on for them [257]. Don’t suggest or start any change: it is not for schools to initiate action [255, 260]. Don’t agree, yourself, to use a new name or pronouns or make other changes: staff should not adopt changes until the school has decided and parents or carers have been involved [260]. Be honest about confidentiality. Where a child confides and asks for no change, there is no reason to break that confidence, unless there is a related safeguarding risk [271]. So you can say you won’t pass it on just because they told you, but not that you would never act.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conversation, work out which of three situations you are in. A: the pupil told you how they feel, asked for no change, and nothing worries you. B: something they said worries you about their safety or wellbeing. C: they asked the school to change something, such as their name, pronouns, uniform or other arrangements. What you do next depends on which it is. If anything worries you about a child’s welfare, act on it immediately, whatever else happened [58]: that is route B.</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a child confides in a member of staff about their feelings but does not ask the school to make changes to how they are treated, KCSIE says there is no reason to break any confidence unless there is a related safeguarding risk [271]. That means you don’t need to tell their parents, or anyone else, just because they confided in you. Check what our own policy says. Letting the pupil know they can come back to you, and who else they can talk to, is good practice rather than something KCSIE says.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any concerns about a child’s welfare, act on them immediately [58]. Follow the child protection policy and speak to the designated safeguarding lead or a deputy [59]. KCSIE says usual procedures apply where a conversation raises concerns about a child’s wellbeing or safety, including involving parents or carers where appropriate [271]. Record the concern, what you did and why [74].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request for the school to make changes or put support in place is a request for support with social transition, and it is a decision for the school [260, 261]. Pass it on through our process; the DSL is expected to be involved [266]. Parents or carers should be engaged as a matter of priority [268]. Only in the rare circumstances where involving parents would be a greater risk to the child than not involving them does the DSL first decide what is needed, before parents are contacted or any decision is taken [268]. The child’s wishes matter, but the decision may not be what they asked for [265]. The school should explore offering a member of staff to support conversations with parents [270]. Your part is to pass it on, not to decide.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F2A30"/>
        </a:solidFill>
      </p:bgPr>
    </p:bg>
    <p:spTree>
      <p:nvGrpSpPr>
        <p:cNvPr id="1" name=""/>
        <p:cNvGrpSpPr/>
        <p:nvPr/>
      </p:nvGrpSpPr>
      <p:grpSpPr>
        <a:xfrm>
          <a:off x="0" y="0"/>
          <a:ext cx="0" cy="0"/>
          <a:chOff x="0" y="0"/>
          <a:chExt cx="0" cy="0"/>
        </a:xfrm>
      </p:grpSpPr>
      <p:sp>
        <p:nvSpPr>
          <p:cNvPr id="2" name="Text 0"/>
          <p:cNvSpPr txBox="1"/>
          <p:nvPr/>
        </p:nvSpPr>
        <p:spPr>
          <a:xfrm>
            <a:off x="548640" y="822960"/>
            <a:ext cx="8046720" cy="320040"/>
          </a:xfrm>
          <a:prstGeom prst="rect">
            <a:avLst/>
          </a:prstGeom>
          <a:noFill/>
          <a:ln/>
        </p:spPr>
        <p:txBody>
          <a:bodyPr wrap="square" lIns="0" tIns="0" rIns="0" bIns="0" rtlCol="0" anchor="ctr"/>
          <a:lstStyle/>
          <a:p>
            <a:pPr indent="0" marL="0">
              <a:buNone/>
            </a:pPr>
            <a:r>
              <a:rPr lang="en-US" sz="1200" b="1" spc="300" kern="0" dirty="0">
                <a:solidFill>
                  <a:srgbClr val="D9B26A"/>
                </a:solidFill>
                <a:latin typeface="Calibri" pitchFamily="34" charset="0"/>
                <a:ea typeface="Calibri" pitchFamily="34" charset="-122"/>
                <a:cs typeface="Calibri" pitchFamily="34" charset="-120"/>
              </a:rPr>
              <a:t>STAFF BRIEFING · KCSIE 2026</a:t>
            </a:r>
            <a:endParaRPr lang="en-US" sz="1200" dirty="0"/>
          </a:p>
        </p:txBody>
      </p:sp>
      <p:sp>
        <p:nvSpPr>
          <p:cNvPr id="3" name="Text 1"/>
          <p:cNvSpPr txBox="1"/>
          <p:nvPr/>
        </p:nvSpPr>
        <p:spPr>
          <a:xfrm>
            <a:off x="548640" y="1234440"/>
            <a:ext cx="8046720" cy="1280160"/>
          </a:xfrm>
          <a:prstGeom prst="rect">
            <a:avLst/>
          </a:prstGeom>
          <a:noFill/>
          <a:ln/>
        </p:spPr>
        <p:txBody>
          <a:bodyPr wrap="square" lIns="0" tIns="0" rIns="0" bIns="0" rtlCol="0" anchor="ctr"/>
          <a:lstStyle/>
          <a:p>
            <a:pPr indent="0" marL="0">
              <a:buNone/>
            </a:pPr>
            <a:r>
              <a:rPr lang="en-US" sz="3800" b="1" dirty="0">
                <a:solidFill>
                  <a:srgbClr val="FFFFFF"/>
                </a:solidFill>
                <a:latin typeface="Cambria" pitchFamily="34" charset="0"/>
                <a:ea typeface="Cambria" pitchFamily="34" charset="-122"/>
                <a:cs typeface="Cambria" pitchFamily="34" charset="-120"/>
              </a:rPr>
              <a:t>When a pupil tells you about their gender</a:t>
            </a:r>
            <a:endParaRPr lang="en-US" sz="3800" dirty="0"/>
          </a:p>
        </p:txBody>
      </p:sp>
      <p:sp>
        <p:nvSpPr>
          <p:cNvPr id="4" name="Text 2"/>
          <p:cNvSpPr txBox="1"/>
          <p:nvPr/>
        </p:nvSpPr>
        <p:spPr>
          <a:xfrm>
            <a:off x="548640" y="2560320"/>
            <a:ext cx="8046720" cy="365760"/>
          </a:xfrm>
          <a:prstGeom prst="rect">
            <a:avLst/>
          </a:prstGeom>
          <a:noFill/>
          <a:ln/>
        </p:spPr>
        <p:txBody>
          <a:bodyPr wrap="square" lIns="0" tIns="0" rIns="0" bIns="0" rtlCol="0" anchor="ctr"/>
          <a:lstStyle/>
          <a:p>
            <a:pPr indent="0" marL="0">
              <a:buNone/>
            </a:pPr>
            <a:r>
              <a:rPr lang="en-US" sz="1600" dirty="0">
                <a:solidFill>
                  <a:srgbClr val="D6DDE1"/>
                </a:solidFill>
                <a:latin typeface="Calibri" pitchFamily="34" charset="0"/>
                <a:ea typeface="Calibri" pitchFamily="34" charset="-122"/>
                <a:cs typeface="Calibri" pitchFamily="34" charset="-120"/>
              </a:rPr>
              <a:t>A 20-minute briefing for all staff on Keeping children safe in education 2026</a:t>
            </a:r>
            <a:endParaRPr lang="en-US" sz="1600" dirty="0"/>
          </a:p>
        </p:txBody>
      </p:sp>
      <p:sp>
        <p:nvSpPr>
          <p:cNvPr id="5" name="Text 3"/>
          <p:cNvSpPr txBox="1"/>
          <p:nvPr/>
        </p:nvSpPr>
        <p:spPr>
          <a:xfrm>
            <a:off x="548640" y="3291840"/>
            <a:ext cx="8046720" cy="320040"/>
          </a:xfrm>
          <a:prstGeom prst="rect">
            <a:avLst/>
          </a:prstGeom>
          <a:noFill/>
          <a:ln/>
        </p:spPr>
        <p:txBody>
          <a:bodyPr wrap="square" lIns="0" tIns="0" rIns="0" bIns="0" rtlCol="0" anchor="ctr"/>
          <a:lstStyle/>
          <a:p>
            <a:pPr indent="0" marL="0">
              <a:buNone/>
            </a:pPr>
            <a:r>
              <a:rPr lang="en-US" sz="1400" dirty="0">
                <a:solidFill>
                  <a:srgbClr val="D6DDE1"/>
                </a:solidFill>
                <a:latin typeface="Calibri" pitchFamily="34" charset="0"/>
                <a:ea typeface="Calibri" pitchFamily="34" charset="-122"/>
                <a:cs typeface="Calibri" pitchFamily="34" charset="-120"/>
              </a:rPr>
              <a:t>[School name]  ·  [Presenter]  ·  [Date]</a:t>
            </a:r>
            <a:endParaRPr lang="en-US" sz="1400" dirty="0"/>
          </a:p>
        </p:txBody>
      </p:sp>
      <p:sp>
        <p:nvSpPr>
          <p:cNvPr id="6" name="Text 4"/>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B9C2C7"/>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Rules that always apply</a:t>
            </a:r>
            <a:endParaRPr lang="en-US" sz="2800" dirty="0"/>
          </a:p>
        </p:txBody>
      </p:sp>
      <p:sp>
        <p:nvSpPr>
          <p:cNvPr id="3" name="Shape 1"/>
          <p:cNvSpPr/>
          <p:nvPr/>
        </p:nvSpPr>
        <p:spPr>
          <a:xfrm>
            <a:off x="457200" y="1143000"/>
            <a:ext cx="3931920" cy="1508760"/>
          </a:xfrm>
          <a:prstGeom prst="roundRect">
            <a:avLst>
              <a:gd name="adj" fmla="val 6061"/>
            </a:avLst>
          </a:prstGeom>
          <a:solidFill>
            <a:srgbClr val="F2F4F5"/>
          </a:solidFill>
          <a:ln w="12700">
            <a:solidFill>
              <a:srgbClr val="F2F4F5"/>
            </a:solidFill>
            <a:prstDash val="solid"/>
          </a:ln>
        </p:spPr>
      </p:sp>
      <p:sp>
        <p:nvSpPr>
          <p:cNvPr id="4" name="Shape 2"/>
          <p:cNvSpPr/>
          <p:nvPr/>
        </p:nvSpPr>
        <p:spPr>
          <a:xfrm>
            <a:off x="685800" y="1344168"/>
            <a:ext cx="731520" cy="237744"/>
          </a:xfrm>
          <a:prstGeom prst="roundRect">
            <a:avLst>
              <a:gd name="adj" fmla="val 23077"/>
            </a:avLst>
          </a:prstGeom>
          <a:solidFill>
            <a:srgbClr val="7A2E1F"/>
          </a:solidFill>
          <a:ln w="12700">
            <a:solidFill>
              <a:srgbClr val="7A2E1F"/>
            </a:solidFill>
            <a:prstDash val="solid"/>
          </a:ln>
        </p:spPr>
      </p:sp>
      <p:sp>
        <p:nvSpPr>
          <p:cNvPr id="5" name="Text 3"/>
          <p:cNvSpPr txBox="1"/>
          <p:nvPr/>
        </p:nvSpPr>
        <p:spPr>
          <a:xfrm>
            <a:off x="685800" y="134416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MUST</a:t>
            </a:r>
            <a:endParaRPr lang="en-US" sz="850" dirty="0"/>
          </a:p>
        </p:txBody>
      </p:sp>
      <p:sp>
        <p:nvSpPr>
          <p:cNvPr id="6" name="Text 4"/>
          <p:cNvSpPr txBox="1"/>
          <p:nvPr/>
        </p:nvSpPr>
        <p:spPr>
          <a:xfrm>
            <a:off x="685800" y="1673352"/>
            <a:ext cx="3474720" cy="914400"/>
          </a:xfrm>
          <a:prstGeom prst="rect">
            <a:avLst/>
          </a:prstGeom>
          <a:noFill/>
          <a:ln/>
        </p:spPr>
        <p:txBody>
          <a:bodyPr wrap="square" lIns="0" tIns="0" rIns="0" bIns="0" rtlCol="0" anchor="t"/>
          <a:lstStyle/>
          <a:p>
            <a:pPr indent="0" marL="0">
              <a:buNone/>
            </a:pPr>
            <a:r>
              <a:rPr lang="en-US" sz="1400" dirty="0">
                <a:solidFill>
                  <a:srgbClr val="1F2A30"/>
                </a:solidFill>
                <a:latin typeface="Calibri" pitchFamily="34" charset="0"/>
                <a:ea typeface="Calibri" pitchFamily="34" charset="-122"/>
                <a:cs typeface="Calibri" pitchFamily="34" charset="-120"/>
              </a:rPr>
              <a:t>Pupils must not be allowed into toilets, changing rooms, or boarding or residential accommodation designated for the opposite sex. No exceptions.</a:t>
            </a:r>
            <a:pPr indent="0" marL="0">
              <a:buNone/>
            </a:pPr>
            <a:r>
              <a:rPr lang="en-US" sz="1100" dirty="0">
                <a:solidFill>
                  <a:srgbClr val="5F5E5A"/>
                </a:solidFill>
                <a:latin typeface="Calibri" pitchFamily="34" charset="0"/>
                <a:ea typeface="Calibri" pitchFamily="34" charset="-122"/>
                <a:cs typeface="Calibri" pitchFamily="34" charset="-120"/>
              </a:rPr>
              <a:t>  [276]</a:t>
            </a:r>
            <a:endParaRPr lang="en-US" sz="1400" dirty="0"/>
          </a:p>
        </p:txBody>
      </p:sp>
      <p:sp>
        <p:nvSpPr>
          <p:cNvPr id="7" name="Shape 5"/>
          <p:cNvSpPr/>
          <p:nvPr/>
        </p:nvSpPr>
        <p:spPr>
          <a:xfrm>
            <a:off x="4663440" y="1143000"/>
            <a:ext cx="3931920" cy="1508760"/>
          </a:xfrm>
          <a:prstGeom prst="roundRect">
            <a:avLst>
              <a:gd name="adj" fmla="val 6061"/>
            </a:avLst>
          </a:prstGeom>
          <a:solidFill>
            <a:srgbClr val="F2F4F5"/>
          </a:solidFill>
          <a:ln w="12700">
            <a:solidFill>
              <a:srgbClr val="F2F4F5"/>
            </a:solidFill>
            <a:prstDash val="solid"/>
          </a:ln>
        </p:spPr>
      </p:sp>
      <p:sp>
        <p:nvSpPr>
          <p:cNvPr id="8" name="Shape 6"/>
          <p:cNvSpPr/>
          <p:nvPr/>
        </p:nvSpPr>
        <p:spPr>
          <a:xfrm>
            <a:off x="4892040" y="1344168"/>
            <a:ext cx="731520" cy="237744"/>
          </a:xfrm>
          <a:prstGeom prst="roundRect">
            <a:avLst>
              <a:gd name="adj" fmla="val 23077"/>
            </a:avLst>
          </a:prstGeom>
          <a:solidFill>
            <a:srgbClr val="1F4E6B"/>
          </a:solidFill>
          <a:ln w="12700">
            <a:solidFill>
              <a:srgbClr val="1F4E6B"/>
            </a:solidFill>
            <a:prstDash val="solid"/>
          </a:ln>
        </p:spPr>
      </p:sp>
      <p:sp>
        <p:nvSpPr>
          <p:cNvPr id="9" name="Text 7"/>
          <p:cNvSpPr txBox="1"/>
          <p:nvPr/>
        </p:nvSpPr>
        <p:spPr>
          <a:xfrm>
            <a:off x="4892040" y="134416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0" name="Text 8"/>
          <p:cNvSpPr txBox="1"/>
          <p:nvPr/>
        </p:nvSpPr>
        <p:spPr>
          <a:xfrm>
            <a:off x="4892040" y="1673352"/>
            <a:ext cx="3474720" cy="914400"/>
          </a:xfrm>
          <a:prstGeom prst="rect">
            <a:avLst/>
          </a:prstGeom>
          <a:noFill/>
          <a:ln/>
        </p:spPr>
        <p:txBody>
          <a:bodyPr wrap="square" lIns="0" tIns="0" rIns="0" bIns="0" rtlCol="0" anchor="t"/>
          <a:lstStyle/>
          <a:p>
            <a:pPr indent="0" marL="0">
              <a:buNone/>
            </a:pPr>
            <a:r>
              <a:rPr lang="en-US" sz="1400" dirty="0">
                <a:solidFill>
                  <a:srgbClr val="1F2A30"/>
                </a:solidFill>
                <a:latin typeface="Calibri" pitchFamily="34" charset="0"/>
                <a:ea typeface="Calibri" pitchFamily="34" charset="-122"/>
                <a:cs typeface="Calibri" pitchFamily="34" charset="-120"/>
              </a:rPr>
              <a:t>The school should consider whether an alternative facility can be provided without compromising single-sex provision.</a:t>
            </a:r>
            <a:pPr indent="0" marL="0">
              <a:buNone/>
            </a:pPr>
            <a:r>
              <a:rPr lang="en-US" sz="1100" dirty="0">
                <a:solidFill>
                  <a:srgbClr val="5F5E5A"/>
                </a:solidFill>
                <a:latin typeface="Calibri" pitchFamily="34" charset="0"/>
                <a:ea typeface="Calibri" pitchFamily="34" charset="-122"/>
                <a:cs typeface="Calibri" pitchFamily="34" charset="-120"/>
              </a:rPr>
              <a:t>  [111, 117]</a:t>
            </a:r>
            <a:endParaRPr lang="en-US" sz="1400" dirty="0"/>
          </a:p>
        </p:txBody>
      </p:sp>
      <p:sp>
        <p:nvSpPr>
          <p:cNvPr id="11" name="Shape 9"/>
          <p:cNvSpPr/>
          <p:nvPr/>
        </p:nvSpPr>
        <p:spPr>
          <a:xfrm>
            <a:off x="457200" y="2834640"/>
            <a:ext cx="3931920" cy="1508760"/>
          </a:xfrm>
          <a:prstGeom prst="roundRect">
            <a:avLst>
              <a:gd name="adj" fmla="val 6061"/>
            </a:avLst>
          </a:prstGeom>
          <a:solidFill>
            <a:srgbClr val="F2F4F5"/>
          </a:solidFill>
          <a:ln w="12700">
            <a:solidFill>
              <a:srgbClr val="F2F4F5"/>
            </a:solidFill>
            <a:prstDash val="solid"/>
          </a:ln>
        </p:spPr>
      </p:sp>
      <p:sp>
        <p:nvSpPr>
          <p:cNvPr id="12" name="Shape 10"/>
          <p:cNvSpPr/>
          <p:nvPr/>
        </p:nvSpPr>
        <p:spPr>
          <a:xfrm>
            <a:off x="685800" y="3035808"/>
            <a:ext cx="731520" cy="237744"/>
          </a:xfrm>
          <a:prstGeom prst="roundRect">
            <a:avLst>
              <a:gd name="adj" fmla="val 23077"/>
            </a:avLst>
          </a:prstGeom>
          <a:solidFill>
            <a:srgbClr val="7A2E1F"/>
          </a:solidFill>
          <a:ln w="12700">
            <a:solidFill>
              <a:srgbClr val="7A2E1F"/>
            </a:solidFill>
            <a:prstDash val="solid"/>
          </a:ln>
        </p:spPr>
      </p:sp>
      <p:sp>
        <p:nvSpPr>
          <p:cNvPr id="13" name="Text 11"/>
          <p:cNvSpPr txBox="1"/>
          <p:nvPr/>
        </p:nvSpPr>
        <p:spPr>
          <a:xfrm>
            <a:off x="685800" y="303580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MUST</a:t>
            </a:r>
            <a:endParaRPr lang="en-US" sz="850" dirty="0"/>
          </a:p>
        </p:txBody>
      </p:sp>
      <p:sp>
        <p:nvSpPr>
          <p:cNvPr id="14" name="Text 12"/>
          <p:cNvSpPr txBox="1"/>
          <p:nvPr/>
        </p:nvSpPr>
        <p:spPr>
          <a:xfrm>
            <a:off x="685800" y="3364992"/>
            <a:ext cx="3474720" cy="914400"/>
          </a:xfrm>
          <a:prstGeom prst="rect">
            <a:avLst/>
          </a:prstGeom>
          <a:noFill/>
          <a:ln/>
        </p:spPr>
        <p:txBody>
          <a:bodyPr wrap="square" lIns="0" tIns="0" rIns="0" bIns="0" rtlCol="0" anchor="t"/>
          <a:lstStyle/>
          <a:p>
            <a:pPr indent="0" marL="0">
              <a:buNone/>
            </a:pPr>
            <a:r>
              <a:rPr lang="en-US" sz="1400" dirty="0">
                <a:solidFill>
                  <a:srgbClr val="1F2A30"/>
                </a:solidFill>
                <a:latin typeface="Calibri" pitchFamily="34" charset="0"/>
                <a:ea typeface="Calibri" pitchFamily="34" charset="-122"/>
                <a:cs typeface="Calibri" pitchFamily="34" charset="-120"/>
              </a:rPr>
              <a:t>Schools must take a strong, proactive stand against all forms of bullying.</a:t>
            </a:r>
            <a:pPr indent="0" marL="0">
              <a:buNone/>
            </a:pPr>
            <a:r>
              <a:rPr lang="en-US" sz="1100" dirty="0">
                <a:solidFill>
                  <a:srgbClr val="5F5E5A"/>
                </a:solidFill>
                <a:latin typeface="Calibri" pitchFamily="34" charset="0"/>
                <a:ea typeface="Calibri" pitchFamily="34" charset="-122"/>
                <a:cs typeface="Calibri" pitchFamily="34" charset="-120"/>
              </a:rPr>
              <a:t>  [259]</a:t>
            </a:r>
            <a:endParaRPr lang="en-US" sz="1400" dirty="0"/>
          </a:p>
        </p:txBody>
      </p:sp>
      <p:sp>
        <p:nvSpPr>
          <p:cNvPr id="15" name="Shape 13"/>
          <p:cNvSpPr/>
          <p:nvPr/>
        </p:nvSpPr>
        <p:spPr>
          <a:xfrm>
            <a:off x="4663440" y="2834640"/>
            <a:ext cx="3931920" cy="1508760"/>
          </a:xfrm>
          <a:prstGeom prst="roundRect">
            <a:avLst>
              <a:gd name="adj" fmla="val 6061"/>
            </a:avLst>
          </a:prstGeom>
          <a:solidFill>
            <a:srgbClr val="F2F4F5"/>
          </a:solidFill>
          <a:ln w="12700">
            <a:solidFill>
              <a:srgbClr val="F2F4F5"/>
            </a:solidFill>
            <a:prstDash val="solid"/>
          </a:ln>
        </p:spPr>
      </p:sp>
      <p:sp>
        <p:nvSpPr>
          <p:cNvPr id="16" name="Shape 14"/>
          <p:cNvSpPr/>
          <p:nvPr/>
        </p:nvSpPr>
        <p:spPr>
          <a:xfrm>
            <a:off x="4892040" y="3035808"/>
            <a:ext cx="731520" cy="237744"/>
          </a:xfrm>
          <a:prstGeom prst="roundRect">
            <a:avLst>
              <a:gd name="adj" fmla="val 23077"/>
            </a:avLst>
          </a:prstGeom>
          <a:solidFill>
            <a:srgbClr val="1F4E6B"/>
          </a:solidFill>
          <a:ln w="12700">
            <a:solidFill>
              <a:srgbClr val="1F4E6B"/>
            </a:solidFill>
            <a:prstDash val="solid"/>
          </a:ln>
        </p:spPr>
      </p:sp>
      <p:sp>
        <p:nvSpPr>
          <p:cNvPr id="17" name="Text 15"/>
          <p:cNvSpPr txBox="1"/>
          <p:nvPr/>
        </p:nvSpPr>
        <p:spPr>
          <a:xfrm>
            <a:off x="4892040" y="303580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8" name="Text 16"/>
          <p:cNvSpPr txBox="1"/>
          <p:nvPr/>
        </p:nvSpPr>
        <p:spPr>
          <a:xfrm>
            <a:off x="4892040" y="3364992"/>
            <a:ext cx="3474720" cy="914400"/>
          </a:xfrm>
          <a:prstGeom prst="rect">
            <a:avLst/>
          </a:prstGeom>
          <a:noFill/>
          <a:ln/>
        </p:spPr>
        <p:txBody>
          <a:bodyPr wrap="square" lIns="0" tIns="0" rIns="0" bIns="0" rtlCol="0" anchor="t"/>
          <a:lstStyle/>
          <a:p>
            <a:pPr indent="0" marL="0">
              <a:buNone/>
            </a:pPr>
            <a:r>
              <a:rPr lang="en-US" sz="1400" dirty="0">
                <a:solidFill>
                  <a:srgbClr val="1F2A30"/>
                </a:solidFill>
                <a:latin typeface="Calibri" pitchFamily="34" charset="0"/>
                <a:ea typeface="Calibri" pitchFamily="34" charset="-122"/>
                <a:cs typeface="Calibri" pitchFamily="34" charset="-120"/>
              </a:rPr>
              <a:t>Record concerns, discussions and decisions, and the reasons for them.</a:t>
            </a:r>
            <a:pPr indent="0" marL="0">
              <a:buNone/>
            </a:pPr>
            <a:r>
              <a:rPr lang="en-US" sz="1100" dirty="0">
                <a:solidFill>
                  <a:srgbClr val="5F5E5A"/>
                </a:solidFill>
                <a:latin typeface="Calibri" pitchFamily="34" charset="0"/>
                <a:ea typeface="Calibri" pitchFamily="34" charset="-122"/>
                <a:cs typeface="Calibri" pitchFamily="34" charset="-120"/>
              </a:rPr>
              <a:t>  [74]</a:t>
            </a:r>
            <a:endParaRPr lang="en-US" sz="1400" dirty="0"/>
          </a:p>
        </p:txBody>
      </p:sp>
      <p:sp>
        <p:nvSpPr>
          <p:cNvPr id="19" name="Text 17"/>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Staying alert</a:t>
            </a:r>
            <a:endParaRPr lang="en-US" sz="2800" dirty="0"/>
          </a:p>
        </p:txBody>
      </p:sp>
      <p:sp>
        <p:nvSpPr>
          <p:cNvPr id="3" name="Text 1"/>
          <p:cNvSpPr txBox="1"/>
          <p:nvPr/>
        </p:nvSpPr>
        <p:spPr>
          <a:xfrm>
            <a:off x="457200" y="868680"/>
            <a:ext cx="822960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Some pupils may be more vulnerable.</a:t>
            </a:r>
            <a:endParaRPr lang="en-US" sz="1300" dirty="0"/>
          </a:p>
        </p:txBody>
      </p:sp>
      <p:sp>
        <p:nvSpPr>
          <p:cNvPr id="4" name="Shape 2"/>
          <p:cNvSpPr/>
          <p:nvPr/>
        </p:nvSpPr>
        <p:spPr>
          <a:xfrm>
            <a:off x="457200" y="1453896"/>
            <a:ext cx="731520" cy="237744"/>
          </a:xfrm>
          <a:prstGeom prst="roundRect">
            <a:avLst>
              <a:gd name="adj" fmla="val 23077"/>
            </a:avLst>
          </a:prstGeom>
          <a:solidFill>
            <a:srgbClr val="1F4E6B"/>
          </a:solidFill>
          <a:ln w="12700">
            <a:solidFill>
              <a:srgbClr val="1F4E6B"/>
            </a:solidFill>
            <a:prstDash val="solid"/>
          </a:ln>
        </p:spPr>
      </p:sp>
      <p:sp>
        <p:nvSpPr>
          <p:cNvPr id="5" name="Text 3"/>
          <p:cNvSpPr txBox="1"/>
          <p:nvPr/>
        </p:nvSpPr>
        <p:spPr>
          <a:xfrm>
            <a:off x="457200" y="14538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6" name="Text 4"/>
          <p:cNvSpPr txBox="1"/>
          <p:nvPr/>
        </p:nvSpPr>
        <p:spPr>
          <a:xfrm>
            <a:off x="1645920" y="1417320"/>
            <a:ext cx="7040880" cy="88696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Stay aware of possible vulnerabilities, including complex mental health and psychosocial needs and discriminatory bullying.</a:t>
            </a:r>
            <a:pPr indent="0" marL="0">
              <a:buNone/>
            </a:pPr>
            <a:r>
              <a:rPr lang="en-US" sz="1400" dirty="0">
                <a:solidFill>
                  <a:srgbClr val="5F5E5A"/>
                </a:solidFill>
                <a:latin typeface="Calibri" pitchFamily="34" charset="0"/>
                <a:ea typeface="Calibri" pitchFamily="34" charset="-122"/>
                <a:cs typeface="Calibri" pitchFamily="34" charset="-120"/>
              </a:rPr>
              <a:t>  [257]</a:t>
            </a:r>
            <a:endParaRPr lang="en-US" sz="1600" dirty="0"/>
          </a:p>
        </p:txBody>
      </p:sp>
      <p:sp>
        <p:nvSpPr>
          <p:cNvPr id="7" name="Shape 5"/>
          <p:cNvSpPr/>
          <p:nvPr/>
        </p:nvSpPr>
        <p:spPr>
          <a:xfrm>
            <a:off x="457200" y="2414016"/>
            <a:ext cx="731520" cy="237744"/>
          </a:xfrm>
          <a:prstGeom prst="roundRect">
            <a:avLst>
              <a:gd name="adj" fmla="val 23077"/>
            </a:avLst>
          </a:prstGeom>
          <a:solidFill>
            <a:srgbClr val="4A5A2A"/>
          </a:solidFill>
          <a:ln w="12700">
            <a:solidFill>
              <a:srgbClr val="4A5A2A"/>
            </a:solidFill>
            <a:prstDash val="solid"/>
          </a:ln>
        </p:spPr>
      </p:sp>
      <p:sp>
        <p:nvSpPr>
          <p:cNvPr id="8" name="Text 6"/>
          <p:cNvSpPr txBox="1"/>
          <p:nvPr/>
        </p:nvSpPr>
        <p:spPr>
          <a:xfrm>
            <a:off x="457200" y="241401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9" name="Text 7"/>
          <p:cNvSpPr txBox="1"/>
          <p:nvPr/>
        </p:nvSpPr>
        <p:spPr>
          <a:xfrm>
            <a:off x="1645920" y="2377440"/>
            <a:ext cx="7040880" cy="88696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Some pupils are more at risk of certain kinds of bullying, including transphobic bullying.</a:t>
            </a:r>
            <a:pPr indent="0" marL="0">
              <a:buNone/>
            </a:pPr>
            <a:r>
              <a:rPr lang="en-US" sz="1400" dirty="0">
                <a:solidFill>
                  <a:srgbClr val="5F5E5A"/>
                </a:solidFill>
                <a:latin typeface="Calibri" pitchFamily="34" charset="0"/>
                <a:ea typeface="Calibri" pitchFamily="34" charset="-122"/>
                <a:cs typeface="Calibri" pitchFamily="34" charset="-120"/>
              </a:rPr>
              <a:t>  [103]</a:t>
            </a:r>
            <a:endParaRPr lang="en-US" sz="1600" dirty="0"/>
          </a:p>
        </p:txBody>
      </p:sp>
      <p:sp>
        <p:nvSpPr>
          <p:cNvPr id="10" name="Shape 8"/>
          <p:cNvSpPr/>
          <p:nvPr/>
        </p:nvSpPr>
        <p:spPr>
          <a:xfrm>
            <a:off x="457200" y="3374136"/>
            <a:ext cx="731520" cy="237744"/>
          </a:xfrm>
          <a:prstGeom prst="roundRect">
            <a:avLst>
              <a:gd name="adj" fmla="val 23077"/>
            </a:avLst>
          </a:prstGeom>
          <a:solidFill>
            <a:srgbClr val="1F4E6B"/>
          </a:solidFill>
          <a:ln w="12700">
            <a:solidFill>
              <a:srgbClr val="1F4E6B"/>
            </a:solidFill>
            <a:prstDash val="solid"/>
          </a:ln>
        </p:spPr>
      </p:sp>
      <p:sp>
        <p:nvSpPr>
          <p:cNvPr id="11" name="Text 9"/>
          <p:cNvSpPr txBox="1"/>
          <p:nvPr/>
        </p:nvSpPr>
        <p:spPr>
          <a:xfrm>
            <a:off x="457200" y="337413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2" name="Text 10"/>
          <p:cNvSpPr txBox="1"/>
          <p:nvPr/>
        </p:nvSpPr>
        <p:spPr>
          <a:xfrm>
            <a:off x="1645920" y="3337560"/>
            <a:ext cx="7040880" cy="88696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A child who may be living in stealth: be particularly conscious of their vulnerabilities, and involve the DSL.</a:t>
            </a:r>
            <a:pPr indent="0" marL="0">
              <a:buNone/>
            </a:pPr>
            <a:r>
              <a:rPr lang="en-US" sz="1400" dirty="0">
                <a:solidFill>
                  <a:srgbClr val="5F5E5A"/>
                </a:solidFill>
                <a:latin typeface="Calibri" pitchFamily="34" charset="0"/>
                <a:ea typeface="Calibri" pitchFamily="34" charset="-122"/>
                <a:cs typeface="Calibri" pitchFamily="34" charset="-120"/>
              </a:rPr>
              <a:t>  [283]</a:t>
            </a:r>
            <a:endParaRPr lang="en-US" sz="1600" dirty="0"/>
          </a:p>
        </p:txBody>
      </p:sp>
      <p:sp>
        <p:nvSpPr>
          <p:cNvPr id="13" name="Text 11"/>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Practise: which route?</a:t>
            </a:r>
            <a:endParaRPr lang="en-US" sz="2800" dirty="0"/>
          </a:p>
        </p:txBody>
      </p:sp>
      <p:sp>
        <p:nvSpPr>
          <p:cNvPr id="3" name="Text 1"/>
          <p:cNvSpPr txBox="1"/>
          <p:nvPr/>
        </p:nvSpPr>
        <p:spPr>
          <a:xfrm>
            <a:off x="457200" y="868680"/>
            <a:ext cx="822960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Discuss in pairs. Answers are in the speaker notes.</a:t>
            </a:r>
            <a:endParaRPr lang="en-US" sz="1300" dirty="0"/>
          </a:p>
        </p:txBody>
      </p:sp>
      <p:sp>
        <p:nvSpPr>
          <p:cNvPr id="4" name="Shape 2"/>
          <p:cNvSpPr/>
          <p:nvPr/>
        </p:nvSpPr>
        <p:spPr>
          <a:xfrm>
            <a:off x="457200" y="1325880"/>
            <a:ext cx="3931920" cy="1463040"/>
          </a:xfrm>
          <a:prstGeom prst="roundRect">
            <a:avLst>
              <a:gd name="adj" fmla="val 6250"/>
            </a:avLst>
          </a:prstGeom>
          <a:solidFill>
            <a:srgbClr val="F2F4F5"/>
          </a:solidFill>
          <a:ln w="12700">
            <a:solidFill>
              <a:srgbClr val="F2F4F5"/>
            </a:solidFill>
            <a:prstDash val="solid"/>
          </a:ln>
        </p:spPr>
      </p:sp>
      <p:sp>
        <p:nvSpPr>
          <p:cNvPr id="5" name="Text 3"/>
          <p:cNvSpPr txBox="1"/>
          <p:nvPr/>
        </p:nvSpPr>
        <p:spPr>
          <a:xfrm>
            <a:off x="640080" y="1463040"/>
            <a:ext cx="365760" cy="365760"/>
          </a:xfrm>
          <a:prstGeom prst="rect">
            <a:avLst/>
          </a:prstGeom>
          <a:noFill/>
          <a:ln/>
        </p:spPr>
        <p:txBody>
          <a:bodyPr wrap="square" lIns="0" tIns="0" rIns="0" bIns="0" rtlCol="0" anchor="ctr"/>
          <a:lstStyle/>
          <a:p>
            <a:pPr indent="0" marL="0">
              <a:buNone/>
            </a:pPr>
            <a:r>
              <a:rPr lang="en-US" sz="1800" b="1" dirty="0">
                <a:solidFill>
                  <a:srgbClr val="9A6A1F"/>
                </a:solidFill>
                <a:latin typeface="Cambria" pitchFamily="34" charset="0"/>
                <a:ea typeface="Cambria" pitchFamily="34" charset="-122"/>
                <a:cs typeface="Cambria" pitchFamily="34" charset="-120"/>
              </a:rPr>
              <a:t>1</a:t>
            </a:r>
            <a:endParaRPr lang="en-US" sz="1800" dirty="0"/>
          </a:p>
        </p:txBody>
      </p:sp>
      <p:sp>
        <p:nvSpPr>
          <p:cNvPr id="6" name="Text 4"/>
          <p:cNvSpPr txBox="1"/>
          <p:nvPr/>
        </p:nvSpPr>
        <p:spPr>
          <a:xfrm>
            <a:off x="1051560" y="1463040"/>
            <a:ext cx="3154680" cy="1234440"/>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A pupil stays behind after a lesson and tells you they think they might be trans. They ask you not to tell anyone, and nothing else they say worries you.</a:t>
            </a:r>
            <a:endParaRPr lang="en-US" sz="1300" dirty="0"/>
          </a:p>
        </p:txBody>
      </p:sp>
      <p:sp>
        <p:nvSpPr>
          <p:cNvPr id="7" name="Shape 5"/>
          <p:cNvSpPr/>
          <p:nvPr/>
        </p:nvSpPr>
        <p:spPr>
          <a:xfrm>
            <a:off x="4663440" y="1325880"/>
            <a:ext cx="3931920" cy="1463040"/>
          </a:xfrm>
          <a:prstGeom prst="roundRect">
            <a:avLst>
              <a:gd name="adj" fmla="val 6250"/>
            </a:avLst>
          </a:prstGeom>
          <a:solidFill>
            <a:srgbClr val="F2F4F5"/>
          </a:solidFill>
          <a:ln w="12700">
            <a:solidFill>
              <a:srgbClr val="F2F4F5"/>
            </a:solidFill>
            <a:prstDash val="solid"/>
          </a:ln>
        </p:spPr>
      </p:sp>
      <p:sp>
        <p:nvSpPr>
          <p:cNvPr id="8" name="Text 6"/>
          <p:cNvSpPr txBox="1"/>
          <p:nvPr/>
        </p:nvSpPr>
        <p:spPr>
          <a:xfrm>
            <a:off x="4846320" y="1463040"/>
            <a:ext cx="365760" cy="365760"/>
          </a:xfrm>
          <a:prstGeom prst="rect">
            <a:avLst/>
          </a:prstGeom>
          <a:noFill/>
          <a:ln/>
        </p:spPr>
        <p:txBody>
          <a:bodyPr wrap="square" lIns="0" tIns="0" rIns="0" bIns="0" rtlCol="0" anchor="ctr"/>
          <a:lstStyle/>
          <a:p>
            <a:pPr indent="0" marL="0">
              <a:buNone/>
            </a:pPr>
            <a:r>
              <a:rPr lang="en-US" sz="1800" b="1" dirty="0">
                <a:solidFill>
                  <a:srgbClr val="9A6A1F"/>
                </a:solidFill>
                <a:latin typeface="Cambria" pitchFamily="34" charset="0"/>
                <a:ea typeface="Cambria" pitchFamily="34" charset="-122"/>
                <a:cs typeface="Cambria" pitchFamily="34" charset="-120"/>
              </a:rPr>
              <a:t>2</a:t>
            </a:r>
            <a:endParaRPr lang="en-US" sz="1800" dirty="0"/>
          </a:p>
        </p:txBody>
      </p:sp>
      <p:sp>
        <p:nvSpPr>
          <p:cNvPr id="9" name="Text 7"/>
          <p:cNvSpPr txBox="1"/>
          <p:nvPr/>
        </p:nvSpPr>
        <p:spPr>
          <a:xfrm>
            <a:off x="5257800" y="1463040"/>
            <a:ext cx="3154680" cy="1234440"/>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A pupil tells you they are questioning their gender, and that they have been hurting themselves.</a:t>
            </a:r>
            <a:endParaRPr lang="en-US" sz="1300" dirty="0"/>
          </a:p>
        </p:txBody>
      </p:sp>
      <p:sp>
        <p:nvSpPr>
          <p:cNvPr id="10" name="Shape 8"/>
          <p:cNvSpPr/>
          <p:nvPr/>
        </p:nvSpPr>
        <p:spPr>
          <a:xfrm>
            <a:off x="457200" y="2971800"/>
            <a:ext cx="3931920" cy="1463040"/>
          </a:xfrm>
          <a:prstGeom prst="roundRect">
            <a:avLst>
              <a:gd name="adj" fmla="val 6250"/>
            </a:avLst>
          </a:prstGeom>
          <a:solidFill>
            <a:srgbClr val="F2F4F5"/>
          </a:solidFill>
          <a:ln w="12700">
            <a:solidFill>
              <a:srgbClr val="F2F4F5"/>
            </a:solidFill>
            <a:prstDash val="solid"/>
          </a:ln>
        </p:spPr>
      </p:sp>
      <p:sp>
        <p:nvSpPr>
          <p:cNvPr id="11" name="Text 9"/>
          <p:cNvSpPr txBox="1"/>
          <p:nvPr/>
        </p:nvSpPr>
        <p:spPr>
          <a:xfrm>
            <a:off x="640080" y="3108960"/>
            <a:ext cx="365760" cy="365760"/>
          </a:xfrm>
          <a:prstGeom prst="rect">
            <a:avLst/>
          </a:prstGeom>
          <a:noFill/>
          <a:ln/>
        </p:spPr>
        <p:txBody>
          <a:bodyPr wrap="square" lIns="0" tIns="0" rIns="0" bIns="0" rtlCol="0" anchor="ctr"/>
          <a:lstStyle/>
          <a:p>
            <a:pPr indent="0" marL="0">
              <a:buNone/>
            </a:pPr>
            <a:r>
              <a:rPr lang="en-US" sz="1800" b="1" dirty="0">
                <a:solidFill>
                  <a:srgbClr val="9A6A1F"/>
                </a:solidFill>
                <a:latin typeface="Cambria" pitchFamily="34" charset="0"/>
                <a:ea typeface="Cambria" pitchFamily="34" charset="-122"/>
                <a:cs typeface="Cambria" pitchFamily="34" charset="-120"/>
              </a:rPr>
              <a:t>3</a:t>
            </a:r>
            <a:endParaRPr lang="en-US" sz="1800" dirty="0"/>
          </a:p>
        </p:txBody>
      </p:sp>
      <p:sp>
        <p:nvSpPr>
          <p:cNvPr id="12" name="Text 10"/>
          <p:cNvSpPr txBox="1"/>
          <p:nvPr/>
        </p:nvSpPr>
        <p:spPr>
          <a:xfrm>
            <a:off x="1051560" y="3108960"/>
            <a:ext cx="3154680" cy="1234440"/>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A pupil asks you to call them by a different name in your lessons from now on.</a:t>
            </a:r>
            <a:endParaRPr lang="en-US" sz="1300" dirty="0"/>
          </a:p>
        </p:txBody>
      </p:sp>
      <p:sp>
        <p:nvSpPr>
          <p:cNvPr id="13" name="Shape 11"/>
          <p:cNvSpPr/>
          <p:nvPr/>
        </p:nvSpPr>
        <p:spPr>
          <a:xfrm>
            <a:off x="4663440" y="2971800"/>
            <a:ext cx="3931920" cy="1463040"/>
          </a:xfrm>
          <a:prstGeom prst="roundRect">
            <a:avLst>
              <a:gd name="adj" fmla="val 6250"/>
            </a:avLst>
          </a:prstGeom>
          <a:solidFill>
            <a:srgbClr val="F2F4F5"/>
          </a:solidFill>
          <a:ln w="12700">
            <a:solidFill>
              <a:srgbClr val="F2F4F5"/>
            </a:solidFill>
            <a:prstDash val="solid"/>
          </a:ln>
        </p:spPr>
      </p:sp>
      <p:sp>
        <p:nvSpPr>
          <p:cNvPr id="14" name="Text 12"/>
          <p:cNvSpPr txBox="1"/>
          <p:nvPr/>
        </p:nvSpPr>
        <p:spPr>
          <a:xfrm>
            <a:off x="4846320" y="3108960"/>
            <a:ext cx="365760" cy="365760"/>
          </a:xfrm>
          <a:prstGeom prst="rect">
            <a:avLst/>
          </a:prstGeom>
          <a:noFill/>
          <a:ln/>
        </p:spPr>
        <p:txBody>
          <a:bodyPr wrap="square" lIns="0" tIns="0" rIns="0" bIns="0" rtlCol="0" anchor="ctr"/>
          <a:lstStyle/>
          <a:p>
            <a:pPr indent="0" marL="0">
              <a:buNone/>
            </a:pPr>
            <a:r>
              <a:rPr lang="en-US" sz="1800" b="1" dirty="0">
                <a:solidFill>
                  <a:srgbClr val="9A6A1F"/>
                </a:solidFill>
                <a:latin typeface="Cambria" pitchFamily="34" charset="0"/>
                <a:ea typeface="Cambria" pitchFamily="34" charset="-122"/>
                <a:cs typeface="Cambria" pitchFamily="34" charset="-120"/>
              </a:rPr>
              <a:t>4</a:t>
            </a:r>
            <a:endParaRPr lang="en-US" sz="1800" dirty="0"/>
          </a:p>
        </p:txBody>
      </p:sp>
      <p:sp>
        <p:nvSpPr>
          <p:cNvPr id="15" name="Text 13"/>
          <p:cNvSpPr txBox="1"/>
          <p:nvPr/>
        </p:nvSpPr>
        <p:spPr>
          <a:xfrm>
            <a:off x="5257800" y="3108960"/>
            <a:ext cx="3154680" cy="1234440"/>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A pupil tells you other pupils have been mocking them about their gender.</a:t>
            </a:r>
            <a:endParaRPr lang="en-US" sz="1300" dirty="0"/>
          </a:p>
        </p:txBody>
      </p:sp>
      <p:sp>
        <p:nvSpPr>
          <p:cNvPr id="16" name="Text 14"/>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Here at [School name]</a:t>
            </a:r>
            <a:endParaRPr lang="en-US" sz="2800" dirty="0"/>
          </a:p>
        </p:txBody>
      </p:sp>
      <p:sp>
        <p:nvSpPr>
          <p:cNvPr id="3" name="Shape 1"/>
          <p:cNvSpPr/>
          <p:nvPr/>
        </p:nvSpPr>
        <p:spPr>
          <a:xfrm>
            <a:off x="457200" y="1143000"/>
            <a:ext cx="8229600" cy="685800"/>
          </a:xfrm>
          <a:prstGeom prst="roundRect">
            <a:avLst>
              <a:gd name="adj" fmla="val 13333"/>
            </a:avLst>
          </a:prstGeom>
          <a:solidFill>
            <a:srgbClr val="F2F4F5"/>
          </a:solidFill>
          <a:ln w="12700">
            <a:solidFill>
              <a:srgbClr val="F2F4F5"/>
            </a:solidFill>
            <a:prstDash val="solid"/>
          </a:ln>
        </p:spPr>
      </p:sp>
      <p:sp>
        <p:nvSpPr>
          <p:cNvPr id="4" name="Text 2"/>
          <p:cNvSpPr txBox="1"/>
          <p:nvPr/>
        </p:nvSpPr>
        <p:spPr>
          <a:xfrm>
            <a:off x="731520" y="1143000"/>
            <a:ext cx="3657600" cy="685800"/>
          </a:xfrm>
          <a:prstGeom prst="rect">
            <a:avLst/>
          </a:prstGeom>
          <a:noFill/>
          <a:ln/>
        </p:spPr>
        <p:txBody>
          <a:bodyPr wrap="square" lIns="0" tIns="0" rIns="0" bIns="0" rtlCol="0" anchor="ctr"/>
          <a:lstStyle/>
          <a:p>
            <a:pPr indent="0" marL="0">
              <a:buNone/>
            </a:pPr>
            <a:r>
              <a:rPr lang="en-US" sz="1600" b="1" dirty="0">
                <a:solidFill>
                  <a:srgbClr val="1F2A30"/>
                </a:solidFill>
                <a:latin typeface="Calibri" pitchFamily="34" charset="0"/>
                <a:ea typeface="Calibri" pitchFamily="34" charset="-122"/>
                <a:cs typeface="Calibri" pitchFamily="34" charset="-120"/>
              </a:rPr>
              <a:t>Our designated safeguarding lead</a:t>
            </a:r>
            <a:endParaRPr lang="en-US" sz="1600" dirty="0"/>
          </a:p>
        </p:txBody>
      </p:sp>
      <p:sp>
        <p:nvSpPr>
          <p:cNvPr id="5" name="Text 3"/>
          <p:cNvSpPr txBox="1"/>
          <p:nvPr/>
        </p:nvSpPr>
        <p:spPr>
          <a:xfrm>
            <a:off x="4480560" y="1143000"/>
            <a:ext cx="4023360" cy="685800"/>
          </a:xfrm>
          <a:prstGeom prst="rect">
            <a:avLst/>
          </a:prstGeom>
          <a:noFill/>
          <a:ln/>
        </p:spPr>
        <p:txBody>
          <a:bodyPr wrap="square" lIns="0" tIns="0" rIns="0" bIns="0" rtlCol="0" anchor="ctr"/>
          <a:lstStyle/>
          <a:p>
            <a:pPr indent="0" marL="0">
              <a:buNone/>
            </a:pPr>
            <a:r>
              <a:rPr lang="en-US" sz="1600" dirty="0">
                <a:solidFill>
                  <a:srgbClr val="5F5E5A"/>
                </a:solidFill>
                <a:latin typeface="Calibri" pitchFamily="34" charset="0"/>
                <a:ea typeface="Calibri" pitchFamily="34" charset="-122"/>
                <a:cs typeface="Calibri" pitchFamily="34" charset="-120"/>
              </a:rPr>
              <a:t>[Name]</a:t>
            </a:r>
            <a:endParaRPr lang="en-US" sz="1600" dirty="0"/>
          </a:p>
        </p:txBody>
      </p:sp>
      <p:sp>
        <p:nvSpPr>
          <p:cNvPr id="6" name="Shape 4"/>
          <p:cNvSpPr/>
          <p:nvPr/>
        </p:nvSpPr>
        <p:spPr>
          <a:xfrm>
            <a:off x="457200" y="2011680"/>
            <a:ext cx="8229600" cy="685800"/>
          </a:xfrm>
          <a:prstGeom prst="roundRect">
            <a:avLst>
              <a:gd name="adj" fmla="val 13333"/>
            </a:avLst>
          </a:prstGeom>
          <a:solidFill>
            <a:srgbClr val="F2F4F5"/>
          </a:solidFill>
          <a:ln w="12700">
            <a:solidFill>
              <a:srgbClr val="F2F4F5"/>
            </a:solidFill>
            <a:prstDash val="solid"/>
          </a:ln>
        </p:spPr>
      </p:sp>
      <p:sp>
        <p:nvSpPr>
          <p:cNvPr id="7" name="Text 5"/>
          <p:cNvSpPr txBox="1"/>
          <p:nvPr/>
        </p:nvSpPr>
        <p:spPr>
          <a:xfrm>
            <a:off x="731520" y="2011680"/>
            <a:ext cx="3657600" cy="685800"/>
          </a:xfrm>
          <a:prstGeom prst="rect">
            <a:avLst/>
          </a:prstGeom>
          <a:noFill/>
          <a:ln/>
        </p:spPr>
        <p:txBody>
          <a:bodyPr wrap="square" lIns="0" tIns="0" rIns="0" bIns="0" rtlCol="0" anchor="ctr"/>
          <a:lstStyle/>
          <a:p>
            <a:pPr indent="0" marL="0">
              <a:buNone/>
            </a:pPr>
            <a:r>
              <a:rPr lang="en-US" sz="1600" b="1" dirty="0">
                <a:solidFill>
                  <a:srgbClr val="1F2A30"/>
                </a:solidFill>
                <a:latin typeface="Calibri" pitchFamily="34" charset="0"/>
                <a:ea typeface="Calibri" pitchFamily="34" charset="-122"/>
                <a:cs typeface="Calibri" pitchFamily="34" charset="-120"/>
              </a:rPr>
              <a:t>Deputy</a:t>
            </a:r>
            <a:endParaRPr lang="en-US" sz="1600" dirty="0"/>
          </a:p>
        </p:txBody>
      </p:sp>
      <p:sp>
        <p:nvSpPr>
          <p:cNvPr id="8" name="Text 6"/>
          <p:cNvSpPr txBox="1"/>
          <p:nvPr/>
        </p:nvSpPr>
        <p:spPr>
          <a:xfrm>
            <a:off x="4480560" y="2011680"/>
            <a:ext cx="4023360" cy="685800"/>
          </a:xfrm>
          <a:prstGeom prst="rect">
            <a:avLst/>
          </a:prstGeom>
          <a:noFill/>
          <a:ln/>
        </p:spPr>
        <p:txBody>
          <a:bodyPr wrap="square" lIns="0" tIns="0" rIns="0" bIns="0" rtlCol="0" anchor="ctr"/>
          <a:lstStyle/>
          <a:p>
            <a:pPr indent="0" marL="0">
              <a:buNone/>
            </a:pPr>
            <a:r>
              <a:rPr lang="en-US" sz="1600" dirty="0">
                <a:solidFill>
                  <a:srgbClr val="5F5E5A"/>
                </a:solidFill>
                <a:latin typeface="Calibri" pitchFamily="34" charset="0"/>
                <a:ea typeface="Calibri" pitchFamily="34" charset="-122"/>
                <a:cs typeface="Calibri" pitchFamily="34" charset="-120"/>
              </a:rPr>
              <a:t>[Name]</a:t>
            </a:r>
            <a:endParaRPr lang="en-US" sz="1600" dirty="0"/>
          </a:p>
        </p:txBody>
      </p:sp>
      <p:sp>
        <p:nvSpPr>
          <p:cNvPr id="9" name="Shape 7"/>
          <p:cNvSpPr/>
          <p:nvPr/>
        </p:nvSpPr>
        <p:spPr>
          <a:xfrm>
            <a:off x="457200" y="2880360"/>
            <a:ext cx="8229600" cy="685800"/>
          </a:xfrm>
          <a:prstGeom prst="roundRect">
            <a:avLst>
              <a:gd name="adj" fmla="val 13333"/>
            </a:avLst>
          </a:prstGeom>
          <a:solidFill>
            <a:srgbClr val="F2F4F5"/>
          </a:solidFill>
          <a:ln w="12700">
            <a:solidFill>
              <a:srgbClr val="F2F4F5"/>
            </a:solidFill>
            <a:prstDash val="solid"/>
          </a:ln>
        </p:spPr>
      </p:sp>
      <p:sp>
        <p:nvSpPr>
          <p:cNvPr id="10" name="Text 8"/>
          <p:cNvSpPr txBox="1"/>
          <p:nvPr/>
        </p:nvSpPr>
        <p:spPr>
          <a:xfrm>
            <a:off x="731520" y="2880360"/>
            <a:ext cx="3657600" cy="685800"/>
          </a:xfrm>
          <a:prstGeom prst="rect">
            <a:avLst/>
          </a:prstGeom>
          <a:noFill/>
          <a:ln/>
        </p:spPr>
        <p:txBody>
          <a:bodyPr wrap="square" lIns="0" tIns="0" rIns="0" bIns="0" rtlCol="0" anchor="ctr"/>
          <a:lstStyle/>
          <a:p>
            <a:pPr indent="0" marL="0">
              <a:buNone/>
            </a:pPr>
            <a:r>
              <a:rPr lang="en-US" sz="1600" b="1" dirty="0">
                <a:solidFill>
                  <a:srgbClr val="1F2A30"/>
                </a:solidFill>
                <a:latin typeface="Calibri" pitchFamily="34" charset="0"/>
                <a:ea typeface="Calibri" pitchFamily="34" charset="-122"/>
                <a:cs typeface="Calibri" pitchFamily="34" charset="-120"/>
              </a:rPr>
              <a:t>Our policy on this is kept</a:t>
            </a:r>
            <a:endParaRPr lang="en-US" sz="1600" dirty="0"/>
          </a:p>
        </p:txBody>
      </p:sp>
      <p:sp>
        <p:nvSpPr>
          <p:cNvPr id="11" name="Text 9"/>
          <p:cNvSpPr txBox="1"/>
          <p:nvPr/>
        </p:nvSpPr>
        <p:spPr>
          <a:xfrm>
            <a:off x="4480560" y="2880360"/>
            <a:ext cx="4023360" cy="685800"/>
          </a:xfrm>
          <a:prstGeom prst="rect">
            <a:avLst/>
          </a:prstGeom>
          <a:noFill/>
          <a:ln/>
        </p:spPr>
        <p:txBody>
          <a:bodyPr wrap="square" lIns="0" tIns="0" rIns="0" bIns="0" rtlCol="0" anchor="ctr"/>
          <a:lstStyle/>
          <a:p>
            <a:pPr indent="0" marL="0">
              <a:buNone/>
            </a:pPr>
            <a:r>
              <a:rPr lang="en-US" sz="1600" dirty="0">
                <a:solidFill>
                  <a:srgbClr val="5F5E5A"/>
                </a:solidFill>
                <a:latin typeface="Calibri" pitchFamily="34" charset="0"/>
                <a:ea typeface="Calibri" pitchFamily="34" charset="-122"/>
                <a:cs typeface="Calibri" pitchFamily="34" charset="-120"/>
              </a:rPr>
              <a:t>[Where]</a:t>
            </a:r>
            <a:endParaRPr lang="en-US" sz="1600" dirty="0"/>
          </a:p>
        </p:txBody>
      </p:sp>
      <p:sp>
        <p:nvSpPr>
          <p:cNvPr id="12" name="Shape 10"/>
          <p:cNvSpPr/>
          <p:nvPr/>
        </p:nvSpPr>
        <p:spPr>
          <a:xfrm>
            <a:off x="457200" y="3749040"/>
            <a:ext cx="8229600" cy="685800"/>
          </a:xfrm>
          <a:prstGeom prst="roundRect">
            <a:avLst>
              <a:gd name="adj" fmla="val 13333"/>
            </a:avLst>
          </a:prstGeom>
          <a:solidFill>
            <a:srgbClr val="F2F4F5"/>
          </a:solidFill>
          <a:ln w="12700">
            <a:solidFill>
              <a:srgbClr val="F2F4F5"/>
            </a:solidFill>
            <a:prstDash val="solid"/>
          </a:ln>
        </p:spPr>
      </p:sp>
      <p:sp>
        <p:nvSpPr>
          <p:cNvPr id="13" name="Text 11"/>
          <p:cNvSpPr txBox="1"/>
          <p:nvPr/>
        </p:nvSpPr>
        <p:spPr>
          <a:xfrm>
            <a:off x="731520" y="3749040"/>
            <a:ext cx="3657600" cy="685800"/>
          </a:xfrm>
          <a:prstGeom prst="rect">
            <a:avLst/>
          </a:prstGeom>
          <a:noFill/>
          <a:ln/>
        </p:spPr>
        <p:txBody>
          <a:bodyPr wrap="square" lIns="0" tIns="0" rIns="0" bIns="0" rtlCol="0" anchor="ctr"/>
          <a:lstStyle/>
          <a:p>
            <a:pPr indent="0" marL="0">
              <a:buNone/>
            </a:pPr>
            <a:r>
              <a:rPr lang="en-US" sz="1600" b="1" dirty="0">
                <a:solidFill>
                  <a:srgbClr val="1F2A30"/>
                </a:solidFill>
                <a:latin typeface="Calibri" pitchFamily="34" charset="0"/>
                <a:ea typeface="Calibri" pitchFamily="34" charset="-122"/>
                <a:cs typeface="Calibri" pitchFamily="34" charset="-120"/>
              </a:rPr>
              <a:t>To pass on a request</a:t>
            </a:r>
            <a:endParaRPr lang="en-US" sz="1600" dirty="0"/>
          </a:p>
        </p:txBody>
      </p:sp>
      <p:sp>
        <p:nvSpPr>
          <p:cNvPr id="14" name="Text 12"/>
          <p:cNvSpPr txBox="1"/>
          <p:nvPr/>
        </p:nvSpPr>
        <p:spPr>
          <a:xfrm>
            <a:off x="4480560" y="3749040"/>
            <a:ext cx="4023360" cy="685800"/>
          </a:xfrm>
          <a:prstGeom prst="rect">
            <a:avLst/>
          </a:prstGeom>
          <a:noFill/>
          <a:ln/>
        </p:spPr>
        <p:txBody>
          <a:bodyPr wrap="square" lIns="0" tIns="0" rIns="0" bIns="0" rtlCol="0" anchor="ctr"/>
          <a:lstStyle/>
          <a:p>
            <a:pPr indent="0" marL="0">
              <a:buNone/>
            </a:pPr>
            <a:r>
              <a:rPr lang="en-US" sz="1600" dirty="0">
                <a:solidFill>
                  <a:srgbClr val="5F5E5A"/>
                </a:solidFill>
                <a:latin typeface="Calibri" pitchFamily="34" charset="0"/>
                <a:ea typeface="Calibri" pitchFamily="34" charset="-122"/>
                <a:cs typeface="Calibri" pitchFamily="34" charset="-120"/>
              </a:rPr>
              <a:t>[How, and to whom]</a:t>
            </a:r>
            <a:endParaRPr lang="en-US" sz="1600" dirty="0"/>
          </a:p>
        </p:txBody>
      </p:sp>
      <p:sp>
        <p:nvSpPr>
          <p:cNvPr id="15" name="Text 13"/>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1F2A30"/>
        </a:solidFill>
      </p:bgPr>
    </p:bg>
    <p:spTree>
      <p:nvGrpSpPr>
        <p:cNvPr id="1" name=""/>
        <p:cNvGrpSpPr/>
        <p:nvPr/>
      </p:nvGrpSpPr>
      <p:grpSpPr>
        <a:xfrm>
          <a:off x="0" y="0"/>
          <a:ext cx="0" cy="0"/>
          <a:chOff x="0" y="0"/>
          <a:chExt cx="0" cy="0"/>
        </a:xfrm>
      </p:grpSpPr>
      <p:sp>
        <p:nvSpPr>
          <p:cNvPr id="2" name="Text 0"/>
          <p:cNvSpPr txBox="1"/>
          <p:nvPr/>
        </p:nvSpPr>
        <p:spPr>
          <a:xfrm>
            <a:off x="548640" y="640080"/>
            <a:ext cx="8046720" cy="548640"/>
          </a:xfrm>
          <a:prstGeom prst="rect">
            <a:avLst/>
          </a:prstGeom>
          <a:noFill/>
          <a:ln/>
        </p:spPr>
        <p:txBody>
          <a:bodyPr wrap="square" lIns="0" tIns="0" rIns="0" bIns="0" rtlCol="0" anchor="ctr"/>
          <a:lstStyle/>
          <a:p>
            <a:pPr indent="0" marL="0">
              <a:buNone/>
            </a:pPr>
            <a:r>
              <a:rPr lang="en-US" sz="3000" b="1" dirty="0">
                <a:solidFill>
                  <a:srgbClr val="FFFFFF"/>
                </a:solidFill>
                <a:latin typeface="Cambria" pitchFamily="34" charset="0"/>
                <a:ea typeface="Cambria" pitchFamily="34" charset="-122"/>
                <a:cs typeface="Cambria" pitchFamily="34" charset="-120"/>
              </a:rPr>
              <a:t>Three things to remember</a:t>
            </a:r>
            <a:endParaRPr lang="en-US" sz="3000" dirty="0"/>
          </a:p>
        </p:txBody>
      </p:sp>
      <p:sp>
        <p:nvSpPr>
          <p:cNvPr id="3" name="Shape 1"/>
          <p:cNvSpPr/>
          <p:nvPr/>
        </p:nvSpPr>
        <p:spPr>
          <a:xfrm>
            <a:off x="548640" y="1508760"/>
            <a:ext cx="502920" cy="502920"/>
          </a:xfrm>
          <a:prstGeom prst="ellipse">
            <a:avLst/>
          </a:prstGeom>
          <a:solidFill>
            <a:srgbClr val="9A6A1F"/>
          </a:solidFill>
          <a:ln w="12700">
            <a:solidFill>
              <a:srgbClr val="9A6A1F"/>
            </a:solidFill>
            <a:prstDash val="solid"/>
          </a:ln>
        </p:spPr>
      </p:sp>
      <p:sp>
        <p:nvSpPr>
          <p:cNvPr id="4" name="Text 2"/>
          <p:cNvSpPr txBox="1"/>
          <p:nvPr/>
        </p:nvSpPr>
        <p:spPr>
          <a:xfrm>
            <a:off x="548640" y="150876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mbria" pitchFamily="34" charset="0"/>
                <a:ea typeface="Cambria" pitchFamily="34" charset="-122"/>
                <a:cs typeface="Cambria" pitchFamily="34" charset="-120"/>
              </a:rPr>
              <a:t>1</a:t>
            </a:r>
            <a:endParaRPr lang="en-US" sz="1800" dirty="0"/>
          </a:p>
        </p:txBody>
      </p:sp>
      <p:sp>
        <p:nvSpPr>
          <p:cNvPr id="5" name="Text 3"/>
          <p:cNvSpPr txBox="1"/>
          <p:nvPr/>
        </p:nvSpPr>
        <p:spPr>
          <a:xfrm>
            <a:off x="1280160" y="1508760"/>
            <a:ext cx="7315200" cy="502920"/>
          </a:xfrm>
          <a:prstGeom prst="rect">
            <a:avLst/>
          </a:prstGeom>
          <a:noFill/>
          <a:ln/>
        </p:spPr>
        <p:txBody>
          <a:bodyPr wrap="square" lIns="0" tIns="0" rIns="0" bIns="0" rtlCol="0" anchor="ctr"/>
          <a:lstStyle/>
          <a:p>
            <a:pPr indent="0" marL="0">
              <a:buNone/>
            </a:pPr>
            <a:r>
              <a:rPr lang="en-US" sz="2000" dirty="0">
                <a:solidFill>
                  <a:srgbClr val="FFFFFF"/>
                </a:solidFill>
                <a:latin typeface="Calibri" pitchFamily="34" charset="0"/>
                <a:ea typeface="Calibri" pitchFamily="34" charset="-122"/>
                <a:cs typeface="Calibri" pitchFamily="34" charset="-120"/>
              </a:rPr>
              <a:t>Listen, and take time to understand.</a:t>
            </a:r>
            <a:endParaRPr lang="en-US" sz="2000" dirty="0"/>
          </a:p>
        </p:txBody>
      </p:sp>
      <p:sp>
        <p:nvSpPr>
          <p:cNvPr id="6" name="Shape 4"/>
          <p:cNvSpPr/>
          <p:nvPr/>
        </p:nvSpPr>
        <p:spPr>
          <a:xfrm>
            <a:off x="548640" y="2331720"/>
            <a:ext cx="502920" cy="502920"/>
          </a:xfrm>
          <a:prstGeom prst="ellipse">
            <a:avLst/>
          </a:prstGeom>
          <a:solidFill>
            <a:srgbClr val="9A6A1F"/>
          </a:solidFill>
          <a:ln w="12700">
            <a:solidFill>
              <a:srgbClr val="9A6A1F"/>
            </a:solidFill>
            <a:prstDash val="solid"/>
          </a:ln>
        </p:spPr>
      </p:sp>
      <p:sp>
        <p:nvSpPr>
          <p:cNvPr id="7" name="Text 5"/>
          <p:cNvSpPr txBox="1"/>
          <p:nvPr/>
        </p:nvSpPr>
        <p:spPr>
          <a:xfrm>
            <a:off x="548640" y="233172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mbria" pitchFamily="34" charset="0"/>
                <a:ea typeface="Cambria" pitchFamily="34" charset="-122"/>
                <a:cs typeface="Cambria" pitchFamily="34" charset="-120"/>
              </a:rPr>
              <a:t>2</a:t>
            </a:r>
            <a:endParaRPr lang="en-US" sz="1800" dirty="0"/>
          </a:p>
        </p:txBody>
      </p:sp>
      <p:sp>
        <p:nvSpPr>
          <p:cNvPr id="8" name="Text 6"/>
          <p:cNvSpPr txBox="1"/>
          <p:nvPr/>
        </p:nvSpPr>
        <p:spPr>
          <a:xfrm>
            <a:off x="1280160" y="2331720"/>
            <a:ext cx="7315200" cy="502920"/>
          </a:xfrm>
          <a:prstGeom prst="rect">
            <a:avLst/>
          </a:prstGeom>
          <a:noFill/>
          <a:ln/>
        </p:spPr>
        <p:txBody>
          <a:bodyPr wrap="square" lIns="0" tIns="0" rIns="0" bIns="0" rtlCol="0" anchor="ctr"/>
          <a:lstStyle/>
          <a:p>
            <a:pPr indent="0" marL="0">
              <a:buNone/>
            </a:pPr>
            <a:r>
              <a:rPr lang="en-US" sz="2000" dirty="0">
                <a:solidFill>
                  <a:srgbClr val="FFFFFF"/>
                </a:solidFill>
                <a:latin typeface="Calibri" pitchFamily="34" charset="0"/>
                <a:ea typeface="Calibri" pitchFamily="34" charset="-122"/>
                <a:cs typeface="Calibri" pitchFamily="34" charset="-120"/>
              </a:rPr>
              <a:t>Don’t start or agree changes yourself.</a:t>
            </a:r>
            <a:endParaRPr lang="en-US" sz="2000" dirty="0"/>
          </a:p>
        </p:txBody>
      </p:sp>
      <p:sp>
        <p:nvSpPr>
          <p:cNvPr id="9" name="Shape 7"/>
          <p:cNvSpPr/>
          <p:nvPr/>
        </p:nvSpPr>
        <p:spPr>
          <a:xfrm>
            <a:off x="548640" y="3154680"/>
            <a:ext cx="502920" cy="502920"/>
          </a:xfrm>
          <a:prstGeom prst="ellipse">
            <a:avLst/>
          </a:prstGeom>
          <a:solidFill>
            <a:srgbClr val="9A6A1F"/>
          </a:solidFill>
          <a:ln w="12700">
            <a:solidFill>
              <a:srgbClr val="9A6A1F"/>
            </a:solidFill>
            <a:prstDash val="solid"/>
          </a:ln>
        </p:spPr>
      </p:sp>
      <p:sp>
        <p:nvSpPr>
          <p:cNvPr id="10" name="Text 8"/>
          <p:cNvSpPr txBox="1"/>
          <p:nvPr/>
        </p:nvSpPr>
        <p:spPr>
          <a:xfrm>
            <a:off x="548640" y="315468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mbria" pitchFamily="34" charset="0"/>
                <a:ea typeface="Cambria" pitchFamily="34" charset="-122"/>
                <a:cs typeface="Cambria" pitchFamily="34" charset="-120"/>
              </a:rPr>
              <a:t>3</a:t>
            </a:r>
            <a:endParaRPr lang="en-US" sz="1800" dirty="0"/>
          </a:p>
        </p:txBody>
      </p:sp>
      <p:sp>
        <p:nvSpPr>
          <p:cNvPr id="11" name="Text 9"/>
          <p:cNvSpPr txBox="1"/>
          <p:nvPr/>
        </p:nvSpPr>
        <p:spPr>
          <a:xfrm>
            <a:off x="1280160" y="3154680"/>
            <a:ext cx="7315200" cy="502920"/>
          </a:xfrm>
          <a:prstGeom prst="rect">
            <a:avLst/>
          </a:prstGeom>
          <a:noFill/>
          <a:ln/>
        </p:spPr>
        <p:txBody>
          <a:bodyPr wrap="square" lIns="0" tIns="0" rIns="0" bIns="0" rtlCol="0" anchor="ctr"/>
          <a:lstStyle/>
          <a:p>
            <a:pPr indent="0" marL="0">
              <a:buNone/>
            </a:pPr>
            <a:r>
              <a:rPr lang="en-US" sz="2000" dirty="0">
                <a:solidFill>
                  <a:srgbClr val="FFFFFF"/>
                </a:solidFill>
                <a:latin typeface="Calibri" pitchFamily="34" charset="0"/>
                <a:ea typeface="Calibri" pitchFamily="34" charset="-122"/>
                <a:cs typeface="Calibri" pitchFamily="34" charset="-120"/>
              </a:rPr>
              <a:t>Know which route you are on: A, B or C.</a:t>
            </a:r>
            <a:endParaRPr lang="en-US" sz="2000" dirty="0"/>
          </a:p>
        </p:txBody>
      </p:sp>
      <p:sp>
        <p:nvSpPr>
          <p:cNvPr id="12" name="Text 10"/>
          <p:cNvSpPr txBox="1"/>
          <p:nvPr/>
        </p:nvSpPr>
        <p:spPr>
          <a:xfrm>
            <a:off x="548640" y="4069080"/>
            <a:ext cx="8046720" cy="548640"/>
          </a:xfrm>
          <a:prstGeom prst="rect">
            <a:avLst/>
          </a:prstGeom>
          <a:noFill/>
          <a:ln/>
        </p:spPr>
        <p:txBody>
          <a:bodyPr wrap="square" lIns="0" tIns="0" rIns="0" bIns="0" rtlCol="0" anchor="ctr"/>
          <a:lstStyle/>
          <a:p>
            <a:pPr indent="0" marL="0">
              <a:buNone/>
            </a:pPr>
            <a:r>
              <a:rPr lang="en-US" sz="1200" dirty="0">
                <a:solidFill>
                  <a:srgbClr val="D6DDE1"/>
                </a:solidFill>
                <a:latin typeface="Calibri" pitchFamily="34" charset="0"/>
                <a:ea typeface="Calibri" pitchFamily="34" charset="-122"/>
                <a:cs typeface="Calibri" pitchFamily="34" charset="-120"/>
              </a:rPr>
              <a:t>Take the one-page staff aid. This briefing summarises statutory guidance for England; it is not legal advice and does not replace KCSIE 2026 or our child protection policy.</a:t>
            </a:r>
            <a:endParaRPr lang="en-US" sz="1200" dirty="0"/>
          </a:p>
        </p:txBody>
      </p:sp>
      <p:sp>
        <p:nvSpPr>
          <p:cNvPr id="13" name="Text 11"/>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B9C2C7"/>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Why this briefing</a:t>
            </a:r>
            <a:endParaRPr lang="en-US" sz="2800" dirty="0"/>
          </a:p>
        </p:txBody>
      </p:sp>
      <p:sp>
        <p:nvSpPr>
          <p:cNvPr id="3" name="Text 1"/>
          <p:cNvSpPr txBox="1"/>
          <p:nvPr/>
        </p:nvSpPr>
        <p:spPr>
          <a:xfrm>
            <a:off x="457200" y="868680"/>
            <a:ext cx="822960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Any of us could be the adult a pupil chooses to tell.</a:t>
            </a:r>
            <a:endParaRPr lang="en-US" sz="1300" dirty="0"/>
          </a:p>
        </p:txBody>
      </p:sp>
      <p:sp>
        <p:nvSpPr>
          <p:cNvPr id="4" name="Shape 2"/>
          <p:cNvSpPr/>
          <p:nvPr/>
        </p:nvSpPr>
        <p:spPr>
          <a:xfrm>
            <a:off x="457200" y="1499616"/>
            <a:ext cx="731520" cy="237744"/>
          </a:xfrm>
          <a:prstGeom prst="roundRect">
            <a:avLst>
              <a:gd name="adj" fmla="val 23077"/>
            </a:avLst>
          </a:prstGeom>
          <a:solidFill>
            <a:srgbClr val="4A5A2A"/>
          </a:solidFill>
          <a:ln w="12700">
            <a:solidFill>
              <a:srgbClr val="4A5A2A"/>
            </a:solidFill>
            <a:prstDash val="solid"/>
          </a:ln>
        </p:spPr>
      </p:sp>
      <p:sp>
        <p:nvSpPr>
          <p:cNvPr id="5" name="Text 3"/>
          <p:cNvSpPr txBox="1"/>
          <p:nvPr/>
        </p:nvSpPr>
        <p:spPr>
          <a:xfrm>
            <a:off x="457200" y="149961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6" name="Text 4"/>
          <p:cNvSpPr txBox="1"/>
          <p:nvPr/>
        </p:nvSpPr>
        <p:spPr>
          <a:xfrm>
            <a:off x="1645920" y="1463040"/>
            <a:ext cx="7040880" cy="79552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KCSIE 2026 includes a section on children who are questioning their gender.</a:t>
            </a:r>
            <a:pPr indent="0" marL="0">
              <a:buNone/>
            </a:pPr>
            <a:r>
              <a:rPr lang="en-US" sz="1400" dirty="0">
                <a:solidFill>
                  <a:srgbClr val="5F5E5A"/>
                </a:solidFill>
                <a:latin typeface="Calibri" pitchFamily="34" charset="0"/>
                <a:ea typeface="Calibri" pitchFamily="34" charset="-122"/>
                <a:cs typeface="Calibri" pitchFamily="34" charset="-120"/>
              </a:rPr>
              <a:t>  [254]</a:t>
            </a:r>
            <a:endParaRPr lang="en-US" sz="1600" dirty="0"/>
          </a:p>
        </p:txBody>
      </p:sp>
      <p:sp>
        <p:nvSpPr>
          <p:cNvPr id="7" name="Shape 5"/>
          <p:cNvSpPr/>
          <p:nvPr/>
        </p:nvSpPr>
        <p:spPr>
          <a:xfrm>
            <a:off x="457200" y="2368296"/>
            <a:ext cx="731520" cy="237744"/>
          </a:xfrm>
          <a:prstGeom prst="roundRect">
            <a:avLst>
              <a:gd name="adj" fmla="val 23077"/>
            </a:avLst>
          </a:prstGeom>
          <a:solidFill>
            <a:srgbClr val="1F4E6B"/>
          </a:solidFill>
          <a:ln w="12700">
            <a:solidFill>
              <a:srgbClr val="1F4E6B"/>
            </a:solidFill>
            <a:prstDash val="solid"/>
          </a:ln>
        </p:spPr>
      </p:sp>
      <p:sp>
        <p:nvSpPr>
          <p:cNvPr id="8" name="Text 6"/>
          <p:cNvSpPr txBox="1"/>
          <p:nvPr/>
        </p:nvSpPr>
        <p:spPr>
          <a:xfrm>
            <a:off x="457200" y="23682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9" name="Text 7"/>
          <p:cNvSpPr txBox="1"/>
          <p:nvPr/>
        </p:nvSpPr>
        <p:spPr>
          <a:xfrm>
            <a:off x="1645920" y="2331720"/>
            <a:ext cx="7040880" cy="79552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Staff should not adopt changes relating to social transition until the school has decided, with parents or carers involved.</a:t>
            </a:r>
            <a:pPr indent="0" marL="0">
              <a:buNone/>
            </a:pPr>
            <a:r>
              <a:rPr lang="en-US" sz="1400" dirty="0">
                <a:solidFill>
                  <a:srgbClr val="5F5E5A"/>
                </a:solidFill>
                <a:latin typeface="Calibri" pitchFamily="34" charset="0"/>
                <a:ea typeface="Calibri" pitchFamily="34" charset="-122"/>
                <a:cs typeface="Calibri" pitchFamily="34" charset="-120"/>
              </a:rPr>
              <a:t>  [260]</a:t>
            </a:r>
            <a:endParaRPr lang="en-US" sz="1600" dirty="0"/>
          </a:p>
        </p:txBody>
      </p:sp>
      <p:sp>
        <p:nvSpPr>
          <p:cNvPr id="10" name="Shape 8"/>
          <p:cNvSpPr/>
          <p:nvPr/>
        </p:nvSpPr>
        <p:spPr>
          <a:xfrm>
            <a:off x="457200" y="3236976"/>
            <a:ext cx="731520" cy="237744"/>
          </a:xfrm>
          <a:prstGeom prst="roundRect">
            <a:avLst>
              <a:gd name="adj" fmla="val 23077"/>
            </a:avLst>
          </a:prstGeom>
          <a:solidFill>
            <a:srgbClr val="1F4E6B"/>
          </a:solidFill>
          <a:ln w="12700">
            <a:solidFill>
              <a:srgbClr val="1F4E6B"/>
            </a:solidFill>
            <a:prstDash val="solid"/>
          </a:ln>
        </p:spPr>
      </p:sp>
      <p:sp>
        <p:nvSpPr>
          <p:cNvPr id="11" name="Text 9"/>
          <p:cNvSpPr txBox="1"/>
          <p:nvPr/>
        </p:nvSpPr>
        <p:spPr>
          <a:xfrm>
            <a:off x="457200" y="323697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2" name="Text 10"/>
          <p:cNvSpPr txBox="1"/>
          <p:nvPr/>
        </p:nvSpPr>
        <p:spPr>
          <a:xfrm>
            <a:off x="1645920" y="3200400"/>
            <a:ext cx="7040880" cy="79552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All staff should receive safeguarding training at induction, and updates at least annually.</a:t>
            </a:r>
            <a:pPr indent="0" marL="0">
              <a:buNone/>
            </a:pPr>
            <a:r>
              <a:rPr lang="en-US" sz="1400" dirty="0">
                <a:solidFill>
                  <a:srgbClr val="5F5E5A"/>
                </a:solidFill>
                <a:latin typeface="Calibri" pitchFamily="34" charset="0"/>
                <a:ea typeface="Calibri" pitchFamily="34" charset="-122"/>
                <a:cs typeface="Calibri" pitchFamily="34" charset="-120"/>
              </a:rPr>
              <a:t>  [12]</a:t>
            </a:r>
            <a:endParaRPr lang="en-US" sz="1600" dirty="0"/>
          </a:p>
        </p:txBody>
      </p:sp>
      <p:sp>
        <p:nvSpPr>
          <p:cNvPr id="13" name="Text 11"/>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How to read these slides</a:t>
            </a:r>
            <a:endParaRPr lang="en-US" sz="2800" dirty="0"/>
          </a:p>
        </p:txBody>
      </p:sp>
      <p:sp>
        <p:nvSpPr>
          <p:cNvPr id="3" name="Text 1"/>
          <p:cNvSpPr txBox="1"/>
          <p:nvPr/>
        </p:nvSpPr>
        <p:spPr>
          <a:xfrm>
            <a:off x="457200" y="868680"/>
            <a:ext cx="822960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Each point shows how strong it is, and where it comes from.</a:t>
            </a:r>
            <a:endParaRPr lang="en-US" sz="1300" dirty="0"/>
          </a:p>
        </p:txBody>
      </p:sp>
      <p:sp>
        <p:nvSpPr>
          <p:cNvPr id="4" name="Shape 2"/>
          <p:cNvSpPr/>
          <p:nvPr/>
        </p:nvSpPr>
        <p:spPr>
          <a:xfrm>
            <a:off x="457200" y="1554480"/>
            <a:ext cx="3931920" cy="1143000"/>
          </a:xfrm>
          <a:prstGeom prst="roundRect">
            <a:avLst>
              <a:gd name="adj" fmla="val 8000"/>
            </a:avLst>
          </a:prstGeom>
          <a:solidFill>
            <a:srgbClr val="F2F4F5"/>
          </a:solidFill>
          <a:ln w="12700">
            <a:solidFill>
              <a:srgbClr val="F2F4F5"/>
            </a:solidFill>
            <a:prstDash val="solid"/>
          </a:ln>
        </p:spPr>
      </p:sp>
      <p:sp>
        <p:nvSpPr>
          <p:cNvPr id="5" name="Shape 3"/>
          <p:cNvSpPr/>
          <p:nvPr/>
        </p:nvSpPr>
        <p:spPr>
          <a:xfrm>
            <a:off x="731520" y="1828800"/>
            <a:ext cx="731520" cy="237744"/>
          </a:xfrm>
          <a:prstGeom prst="roundRect">
            <a:avLst>
              <a:gd name="adj" fmla="val 23077"/>
            </a:avLst>
          </a:prstGeom>
          <a:solidFill>
            <a:srgbClr val="7A2E1F"/>
          </a:solidFill>
          <a:ln w="12700">
            <a:solidFill>
              <a:srgbClr val="7A2E1F"/>
            </a:solidFill>
            <a:prstDash val="solid"/>
          </a:ln>
        </p:spPr>
      </p:sp>
      <p:sp>
        <p:nvSpPr>
          <p:cNvPr id="6" name="Text 4"/>
          <p:cNvSpPr txBox="1"/>
          <p:nvPr/>
        </p:nvSpPr>
        <p:spPr>
          <a:xfrm>
            <a:off x="731520" y="1828800"/>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MUST</a:t>
            </a:r>
            <a:endParaRPr lang="en-US" sz="850" dirty="0"/>
          </a:p>
        </p:txBody>
      </p:sp>
      <p:sp>
        <p:nvSpPr>
          <p:cNvPr id="7" name="Text 5"/>
          <p:cNvSpPr txBox="1"/>
          <p:nvPr/>
        </p:nvSpPr>
        <p:spPr>
          <a:xfrm>
            <a:off x="731520" y="2148840"/>
            <a:ext cx="3474720" cy="411480"/>
          </a:xfrm>
          <a:prstGeom prst="rect">
            <a:avLst/>
          </a:prstGeom>
          <a:noFill/>
          <a:ln/>
        </p:spPr>
        <p:txBody>
          <a:bodyPr wrap="square" lIns="0" tIns="0" rIns="0" bIns="0" rtlCol="0" anchor="ctr"/>
          <a:lstStyle/>
          <a:p>
            <a:pPr indent="0" marL="0">
              <a:buNone/>
            </a:pPr>
            <a:r>
              <a:rPr lang="en-US" sz="1500" dirty="0">
                <a:solidFill>
                  <a:srgbClr val="1F2A30"/>
                </a:solidFill>
                <a:latin typeface="Calibri" pitchFamily="34" charset="0"/>
                <a:ea typeface="Calibri" pitchFamily="34" charset="-122"/>
                <a:cs typeface="Calibri" pitchFamily="34" charset="-120"/>
              </a:rPr>
              <a:t>The law requires it.</a:t>
            </a:r>
            <a:endParaRPr lang="en-US" sz="1500" dirty="0"/>
          </a:p>
        </p:txBody>
      </p:sp>
      <p:sp>
        <p:nvSpPr>
          <p:cNvPr id="8" name="Shape 6"/>
          <p:cNvSpPr/>
          <p:nvPr/>
        </p:nvSpPr>
        <p:spPr>
          <a:xfrm>
            <a:off x="4663440" y="1554480"/>
            <a:ext cx="3931920" cy="1143000"/>
          </a:xfrm>
          <a:prstGeom prst="roundRect">
            <a:avLst>
              <a:gd name="adj" fmla="val 8000"/>
            </a:avLst>
          </a:prstGeom>
          <a:solidFill>
            <a:srgbClr val="F2F4F5"/>
          </a:solidFill>
          <a:ln w="12700">
            <a:solidFill>
              <a:srgbClr val="F2F4F5"/>
            </a:solidFill>
            <a:prstDash val="solid"/>
          </a:ln>
        </p:spPr>
      </p:sp>
      <p:sp>
        <p:nvSpPr>
          <p:cNvPr id="9" name="Shape 7"/>
          <p:cNvSpPr/>
          <p:nvPr/>
        </p:nvSpPr>
        <p:spPr>
          <a:xfrm>
            <a:off x="4937760" y="1828800"/>
            <a:ext cx="731520" cy="237744"/>
          </a:xfrm>
          <a:prstGeom prst="roundRect">
            <a:avLst>
              <a:gd name="adj" fmla="val 23077"/>
            </a:avLst>
          </a:prstGeom>
          <a:solidFill>
            <a:srgbClr val="1F4E6B"/>
          </a:solidFill>
          <a:ln w="12700">
            <a:solidFill>
              <a:srgbClr val="1F4E6B"/>
            </a:solidFill>
            <a:prstDash val="solid"/>
          </a:ln>
        </p:spPr>
      </p:sp>
      <p:sp>
        <p:nvSpPr>
          <p:cNvPr id="10" name="Text 8"/>
          <p:cNvSpPr txBox="1"/>
          <p:nvPr/>
        </p:nvSpPr>
        <p:spPr>
          <a:xfrm>
            <a:off x="4937760" y="1828800"/>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1" name="Text 9"/>
          <p:cNvSpPr txBox="1"/>
          <p:nvPr/>
        </p:nvSpPr>
        <p:spPr>
          <a:xfrm>
            <a:off x="4937760" y="2148840"/>
            <a:ext cx="3474720" cy="411480"/>
          </a:xfrm>
          <a:prstGeom prst="rect">
            <a:avLst/>
          </a:prstGeom>
          <a:noFill/>
          <a:ln/>
        </p:spPr>
        <p:txBody>
          <a:bodyPr wrap="square" lIns="0" tIns="0" rIns="0" bIns="0" rtlCol="0" anchor="ctr"/>
          <a:lstStyle/>
          <a:p>
            <a:pPr indent="0" marL="0">
              <a:buNone/>
            </a:pPr>
            <a:r>
              <a:rPr lang="en-US" sz="1500" dirty="0">
                <a:solidFill>
                  <a:srgbClr val="1F2A30"/>
                </a:solidFill>
                <a:latin typeface="Calibri" pitchFamily="34" charset="0"/>
                <a:ea typeface="Calibri" pitchFamily="34" charset="-122"/>
                <a:cs typeface="Calibri" pitchFamily="34" charset="-120"/>
              </a:rPr>
              <a:t>Follow it unless there is good reason not to.</a:t>
            </a:r>
            <a:endParaRPr lang="en-US" sz="1500" dirty="0"/>
          </a:p>
        </p:txBody>
      </p:sp>
      <p:sp>
        <p:nvSpPr>
          <p:cNvPr id="12" name="Shape 10"/>
          <p:cNvSpPr/>
          <p:nvPr/>
        </p:nvSpPr>
        <p:spPr>
          <a:xfrm>
            <a:off x="457200" y="2971800"/>
            <a:ext cx="3931920" cy="1143000"/>
          </a:xfrm>
          <a:prstGeom prst="roundRect">
            <a:avLst>
              <a:gd name="adj" fmla="val 8000"/>
            </a:avLst>
          </a:prstGeom>
          <a:solidFill>
            <a:srgbClr val="F2F4F5"/>
          </a:solidFill>
          <a:ln w="12700">
            <a:solidFill>
              <a:srgbClr val="F2F4F5"/>
            </a:solidFill>
            <a:prstDash val="solid"/>
          </a:ln>
        </p:spPr>
      </p:sp>
      <p:sp>
        <p:nvSpPr>
          <p:cNvPr id="13" name="Shape 11"/>
          <p:cNvSpPr/>
          <p:nvPr/>
        </p:nvSpPr>
        <p:spPr>
          <a:xfrm>
            <a:off x="731520" y="3246120"/>
            <a:ext cx="731520" cy="237744"/>
          </a:xfrm>
          <a:prstGeom prst="roundRect">
            <a:avLst>
              <a:gd name="adj" fmla="val 23077"/>
            </a:avLst>
          </a:prstGeom>
          <a:solidFill>
            <a:srgbClr val="4A5A2A"/>
          </a:solidFill>
          <a:ln w="12700">
            <a:solidFill>
              <a:srgbClr val="4A5A2A"/>
            </a:solidFill>
            <a:prstDash val="solid"/>
          </a:ln>
        </p:spPr>
      </p:sp>
      <p:sp>
        <p:nvSpPr>
          <p:cNvPr id="14" name="Text 12"/>
          <p:cNvSpPr txBox="1"/>
          <p:nvPr/>
        </p:nvSpPr>
        <p:spPr>
          <a:xfrm>
            <a:off x="731520" y="3246120"/>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15" name="Text 13"/>
          <p:cNvSpPr txBox="1"/>
          <p:nvPr/>
        </p:nvSpPr>
        <p:spPr>
          <a:xfrm>
            <a:off x="731520" y="3566160"/>
            <a:ext cx="3474720" cy="411480"/>
          </a:xfrm>
          <a:prstGeom prst="rect">
            <a:avLst/>
          </a:prstGeom>
          <a:noFill/>
          <a:ln/>
        </p:spPr>
        <p:txBody>
          <a:bodyPr wrap="square" lIns="0" tIns="0" rIns="0" bIns="0" rtlCol="0" anchor="ctr"/>
          <a:lstStyle/>
          <a:p>
            <a:pPr indent="0" marL="0">
              <a:buNone/>
            </a:pPr>
            <a:r>
              <a:rPr lang="en-US" sz="1500" dirty="0">
                <a:solidFill>
                  <a:srgbClr val="1F2A30"/>
                </a:solidFill>
                <a:latin typeface="Calibri" pitchFamily="34" charset="0"/>
                <a:ea typeface="Calibri" pitchFamily="34" charset="-122"/>
                <a:cs typeface="Calibri" pitchFamily="34" charset="-120"/>
              </a:rPr>
              <a:t>What KCSIE says, without “must” or “should”.</a:t>
            </a:r>
            <a:endParaRPr lang="en-US" sz="1500" dirty="0"/>
          </a:p>
        </p:txBody>
      </p:sp>
      <p:sp>
        <p:nvSpPr>
          <p:cNvPr id="16" name="Shape 14"/>
          <p:cNvSpPr/>
          <p:nvPr/>
        </p:nvSpPr>
        <p:spPr>
          <a:xfrm>
            <a:off x="4663440" y="2971800"/>
            <a:ext cx="3931920" cy="1143000"/>
          </a:xfrm>
          <a:prstGeom prst="roundRect">
            <a:avLst>
              <a:gd name="adj" fmla="val 8000"/>
            </a:avLst>
          </a:prstGeom>
          <a:solidFill>
            <a:srgbClr val="F2F4F5"/>
          </a:solidFill>
          <a:ln w="12700">
            <a:solidFill>
              <a:srgbClr val="F2F4F5"/>
            </a:solidFill>
            <a:prstDash val="solid"/>
          </a:ln>
        </p:spPr>
      </p:sp>
      <p:sp>
        <p:nvSpPr>
          <p:cNvPr id="17" name="Shape 15"/>
          <p:cNvSpPr/>
          <p:nvPr/>
        </p:nvSpPr>
        <p:spPr>
          <a:xfrm>
            <a:off x="4937760" y="3246120"/>
            <a:ext cx="1051560" cy="237744"/>
          </a:xfrm>
          <a:prstGeom prst="roundRect">
            <a:avLst>
              <a:gd name="adj" fmla="val 23077"/>
            </a:avLst>
          </a:prstGeom>
          <a:solidFill>
            <a:srgbClr val="6B6B6B"/>
          </a:solidFill>
          <a:ln w="12700">
            <a:solidFill>
              <a:srgbClr val="6B6B6B"/>
            </a:solidFill>
            <a:prstDash val="solid"/>
          </a:ln>
        </p:spPr>
      </p:sp>
      <p:sp>
        <p:nvSpPr>
          <p:cNvPr id="18" name="Text 16"/>
          <p:cNvSpPr txBox="1"/>
          <p:nvPr/>
        </p:nvSpPr>
        <p:spPr>
          <a:xfrm>
            <a:off x="4937760" y="3246120"/>
            <a:ext cx="105156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GOOD PRACTICE</a:t>
            </a:r>
            <a:endParaRPr lang="en-US" sz="850" dirty="0"/>
          </a:p>
        </p:txBody>
      </p:sp>
      <p:sp>
        <p:nvSpPr>
          <p:cNvPr id="19" name="Text 17"/>
          <p:cNvSpPr txBox="1"/>
          <p:nvPr/>
        </p:nvSpPr>
        <p:spPr>
          <a:xfrm>
            <a:off x="4937760" y="3566160"/>
            <a:ext cx="3474720" cy="411480"/>
          </a:xfrm>
          <a:prstGeom prst="rect">
            <a:avLst/>
          </a:prstGeom>
          <a:noFill/>
          <a:ln/>
        </p:spPr>
        <p:txBody>
          <a:bodyPr wrap="square" lIns="0" tIns="0" rIns="0" bIns="0" rtlCol="0" anchor="ctr"/>
          <a:lstStyle/>
          <a:p>
            <a:pPr indent="0" marL="0">
              <a:buNone/>
            </a:pPr>
            <a:r>
              <a:rPr lang="en-US" sz="1500" dirty="0">
                <a:solidFill>
                  <a:srgbClr val="1F2A30"/>
                </a:solidFill>
                <a:latin typeface="Calibri" pitchFamily="34" charset="0"/>
                <a:ea typeface="Calibri" pitchFamily="34" charset="-122"/>
                <a:cs typeface="Calibri" pitchFamily="34" charset="-120"/>
              </a:rPr>
              <a:t>Our suggestion. Not from KCSIE.</a:t>
            </a:r>
            <a:endParaRPr lang="en-US" sz="1500" dirty="0"/>
          </a:p>
        </p:txBody>
      </p:sp>
      <p:sp>
        <p:nvSpPr>
          <p:cNvPr id="20" name="Text 18"/>
          <p:cNvSpPr txBox="1"/>
          <p:nvPr/>
        </p:nvSpPr>
        <p:spPr>
          <a:xfrm>
            <a:off x="457200" y="4434840"/>
            <a:ext cx="8229600" cy="274320"/>
          </a:xfrm>
          <a:prstGeom prst="rect">
            <a:avLst/>
          </a:prstGeom>
          <a:noFill/>
          <a:ln/>
        </p:spPr>
        <p:txBody>
          <a:bodyPr wrap="square" lIns="0" tIns="0" rIns="0" bIns="0" rtlCol="0" anchor="ctr"/>
          <a:lstStyle/>
          <a:p>
            <a:pPr indent="0" marL="0">
              <a:buNone/>
            </a:pPr>
            <a:r>
              <a:rPr lang="en-US" sz="1200" i="1" dirty="0">
                <a:solidFill>
                  <a:srgbClr val="5F5E5A"/>
                </a:solidFill>
                <a:latin typeface="Calibri" pitchFamily="34" charset="0"/>
                <a:ea typeface="Calibri" pitchFamily="34" charset="-122"/>
                <a:cs typeface="Calibri" pitchFamily="34" charset="-120"/>
              </a:rPr>
              <a:t>Numbers in brackets are KCSIE 2026 paragraphs.</a:t>
            </a:r>
            <a:endParaRPr lang="en-US" sz="1200" dirty="0"/>
          </a:p>
        </p:txBody>
      </p:sp>
      <p:sp>
        <p:nvSpPr>
          <p:cNvPr id="21" name="Text 19"/>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Two starting points</a:t>
            </a:r>
            <a:endParaRPr lang="en-US" sz="2800" dirty="0"/>
          </a:p>
        </p:txBody>
      </p:sp>
      <p:sp>
        <p:nvSpPr>
          <p:cNvPr id="3" name="Shape 1"/>
          <p:cNvSpPr/>
          <p:nvPr/>
        </p:nvSpPr>
        <p:spPr>
          <a:xfrm>
            <a:off x="457200" y="1188720"/>
            <a:ext cx="3931920" cy="3108960"/>
          </a:xfrm>
          <a:prstGeom prst="roundRect">
            <a:avLst>
              <a:gd name="adj" fmla="val 3529"/>
            </a:avLst>
          </a:prstGeom>
          <a:solidFill>
            <a:srgbClr val="F2F4F5"/>
          </a:solidFill>
          <a:ln w="12700">
            <a:solidFill>
              <a:srgbClr val="F2F4F5"/>
            </a:solidFill>
            <a:prstDash val="solid"/>
          </a:ln>
        </p:spPr>
      </p:sp>
      <p:sp>
        <p:nvSpPr>
          <p:cNvPr id="4" name="Shape 2"/>
          <p:cNvSpPr/>
          <p:nvPr/>
        </p:nvSpPr>
        <p:spPr>
          <a:xfrm>
            <a:off x="731520" y="1417320"/>
            <a:ext cx="548640" cy="548640"/>
          </a:xfrm>
          <a:prstGeom prst="ellipse">
            <a:avLst/>
          </a:prstGeom>
          <a:solidFill>
            <a:srgbClr val="1F2A30"/>
          </a:solidFill>
          <a:ln w="12700">
            <a:solidFill>
              <a:srgbClr val="1F2A30"/>
            </a:solidFill>
            <a:prstDash val="solid"/>
          </a:ln>
        </p:spPr>
      </p:sp>
      <p:sp>
        <p:nvSpPr>
          <p:cNvPr id="5" name="Text 3"/>
          <p:cNvSpPr txBox="1"/>
          <p:nvPr/>
        </p:nvSpPr>
        <p:spPr>
          <a:xfrm>
            <a:off x="731520" y="1417320"/>
            <a:ext cx="548640" cy="548640"/>
          </a:xfrm>
          <a:prstGeom prst="rect">
            <a:avLst/>
          </a:prstGeom>
          <a:noFill/>
          <a:ln/>
        </p:spPr>
        <p:txBody>
          <a:bodyPr wrap="square" lIns="0" tIns="0" rIns="0" bIns="0" rtlCol="0" anchor="ctr"/>
          <a:lstStyle/>
          <a:p>
            <a:pPr algn="ctr" indent="0" marL="0">
              <a:buNone/>
            </a:pPr>
            <a:r>
              <a:rPr lang="en-US" sz="2000" b="1" dirty="0">
                <a:solidFill>
                  <a:srgbClr val="FFFFFF"/>
                </a:solidFill>
                <a:latin typeface="Cambria" pitchFamily="34" charset="0"/>
                <a:ea typeface="Cambria" pitchFamily="34" charset="-122"/>
                <a:cs typeface="Cambria" pitchFamily="34" charset="-120"/>
              </a:rPr>
              <a:t>1</a:t>
            </a:r>
            <a:endParaRPr lang="en-US" sz="2000" dirty="0"/>
          </a:p>
        </p:txBody>
      </p:sp>
      <p:sp>
        <p:nvSpPr>
          <p:cNvPr id="6" name="Shape 4"/>
          <p:cNvSpPr/>
          <p:nvPr/>
        </p:nvSpPr>
        <p:spPr>
          <a:xfrm>
            <a:off x="3383280" y="1572768"/>
            <a:ext cx="731520" cy="237744"/>
          </a:xfrm>
          <a:prstGeom prst="roundRect">
            <a:avLst>
              <a:gd name="adj" fmla="val 23077"/>
            </a:avLst>
          </a:prstGeom>
          <a:solidFill>
            <a:srgbClr val="4A5A2A"/>
          </a:solidFill>
          <a:ln w="12700">
            <a:solidFill>
              <a:srgbClr val="4A5A2A"/>
            </a:solidFill>
            <a:prstDash val="solid"/>
          </a:ln>
        </p:spPr>
      </p:sp>
      <p:sp>
        <p:nvSpPr>
          <p:cNvPr id="7" name="Text 5"/>
          <p:cNvSpPr txBox="1"/>
          <p:nvPr/>
        </p:nvSpPr>
        <p:spPr>
          <a:xfrm>
            <a:off x="3383280" y="157276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8" name="Text 6"/>
          <p:cNvSpPr txBox="1"/>
          <p:nvPr/>
        </p:nvSpPr>
        <p:spPr>
          <a:xfrm>
            <a:off x="731520" y="2194560"/>
            <a:ext cx="3383280" cy="1920240"/>
          </a:xfrm>
          <a:prstGeom prst="rect">
            <a:avLst/>
          </a:prstGeom>
          <a:noFill/>
          <a:ln/>
        </p:spPr>
        <p:txBody>
          <a:bodyPr wrap="square" lIns="0" tIns="0" rIns="0" bIns="0" rtlCol="0" anchor="t"/>
          <a:lstStyle/>
          <a:p>
            <a:pPr indent="0" marL="0">
              <a:buNone/>
            </a:pPr>
            <a:r>
              <a:rPr lang="en-US" sz="1700" dirty="0">
                <a:solidFill>
                  <a:srgbClr val="1F2A30"/>
                </a:solidFill>
                <a:latin typeface="Calibri" pitchFamily="34" charset="0"/>
                <a:ea typeface="Calibri" pitchFamily="34" charset="-122"/>
                <a:cs typeface="Calibri" pitchFamily="34" charset="-120"/>
              </a:rPr>
              <a:t>It is not for schools to initiate any action in this area. The guidance is about responding when a child or parent raises a request.</a:t>
            </a:r>
            <a:pPr indent="0" marL="0">
              <a:buNone/>
            </a:pPr>
            <a:r>
              <a:rPr lang="en-US" sz="1300" dirty="0">
                <a:solidFill>
                  <a:srgbClr val="5F5E5A"/>
                </a:solidFill>
                <a:latin typeface="Calibri" pitchFamily="34" charset="0"/>
                <a:ea typeface="Calibri" pitchFamily="34" charset="-122"/>
                <a:cs typeface="Calibri" pitchFamily="34" charset="-120"/>
              </a:rPr>
              <a:t>  [255]</a:t>
            </a:r>
            <a:endParaRPr lang="en-US" sz="1700" dirty="0"/>
          </a:p>
        </p:txBody>
      </p:sp>
      <p:sp>
        <p:nvSpPr>
          <p:cNvPr id="9" name="Shape 7"/>
          <p:cNvSpPr/>
          <p:nvPr/>
        </p:nvSpPr>
        <p:spPr>
          <a:xfrm>
            <a:off x="4663440" y="1188720"/>
            <a:ext cx="3931920" cy="3108960"/>
          </a:xfrm>
          <a:prstGeom prst="roundRect">
            <a:avLst>
              <a:gd name="adj" fmla="val 3529"/>
            </a:avLst>
          </a:prstGeom>
          <a:solidFill>
            <a:srgbClr val="F2F4F5"/>
          </a:solidFill>
          <a:ln w="12700">
            <a:solidFill>
              <a:srgbClr val="F2F4F5"/>
            </a:solidFill>
            <a:prstDash val="solid"/>
          </a:ln>
        </p:spPr>
      </p:sp>
      <p:sp>
        <p:nvSpPr>
          <p:cNvPr id="10" name="Shape 8"/>
          <p:cNvSpPr/>
          <p:nvPr/>
        </p:nvSpPr>
        <p:spPr>
          <a:xfrm>
            <a:off x="4937760" y="1417320"/>
            <a:ext cx="548640" cy="548640"/>
          </a:xfrm>
          <a:prstGeom prst="ellipse">
            <a:avLst/>
          </a:prstGeom>
          <a:solidFill>
            <a:srgbClr val="1F2A30"/>
          </a:solidFill>
          <a:ln w="12700">
            <a:solidFill>
              <a:srgbClr val="1F2A30"/>
            </a:solidFill>
            <a:prstDash val="solid"/>
          </a:ln>
        </p:spPr>
      </p:sp>
      <p:sp>
        <p:nvSpPr>
          <p:cNvPr id="11" name="Text 9"/>
          <p:cNvSpPr txBox="1"/>
          <p:nvPr/>
        </p:nvSpPr>
        <p:spPr>
          <a:xfrm>
            <a:off x="4937760" y="1417320"/>
            <a:ext cx="548640" cy="548640"/>
          </a:xfrm>
          <a:prstGeom prst="rect">
            <a:avLst/>
          </a:prstGeom>
          <a:noFill/>
          <a:ln/>
        </p:spPr>
        <p:txBody>
          <a:bodyPr wrap="square" lIns="0" tIns="0" rIns="0" bIns="0" rtlCol="0" anchor="ctr"/>
          <a:lstStyle/>
          <a:p>
            <a:pPr algn="ctr" indent="0" marL="0">
              <a:buNone/>
            </a:pPr>
            <a:r>
              <a:rPr lang="en-US" sz="2000" b="1" dirty="0">
                <a:solidFill>
                  <a:srgbClr val="FFFFFF"/>
                </a:solidFill>
                <a:latin typeface="Cambria" pitchFamily="34" charset="0"/>
                <a:ea typeface="Cambria" pitchFamily="34" charset="-122"/>
                <a:cs typeface="Cambria" pitchFamily="34" charset="-120"/>
              </a:rPr>
              <a:t>2</a:t>
            </a:r>
            <a:endParaRPr lang="en-US" sz="2000" dirty="0"/>
          </a:p>
        </p:txBody>
      </p:sp>
      <p:sp>
        <p:nvSpPr>
          <p:cNvPr id="12" name="Shape 10"/>
          <p:cNvSpPr/>
          <p:nvPr/>
        </p:nvSpPr>
        <p:spPr>
          <a:xfrm>
            <a:off x="7589520" y="1572768"/>
            <a:ext cx="731520" cy="237744"/>
          </a:xfrm>
          <a:prstGeom prst="roundRect">
            <a:avLst>
              <a:gd name="adj" fmla="val 23077"/>
            </a:avLst>
          </a:prstGeom>
          <a:solidFill>
            <a:srgbClr val="1F4E6B"/>
          </a:solidFill>
          <a:ln w="12700">
            <a:solidFill>
              <a:srgbClr val="1F4E6B"/>
            </a:solidFill>
            <a:prstDash val="solid"/>
          </a:ln>
        </p:spPr>
      </p:sp>
      <p:sp>
        <p:nvSpPr>
          <p:cNvPr id="13" name="Text 11"/>
          <p:cNvSpPr txBox="1"/>
          <p:nvPr/>
        </p:nvSpPr>
        <p:spPr>
          <a:xfrm>
            <a:off x="7589520" y="1572768"/>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4" name="Text 12"/>
          <p:cNvSpPr txBox="1"/>
          <p:nvPr/>
        </p:nvSpPr>
        <p:spPr>
          <a:xfrm>
            <a:off x="4937760" y="2194560"/>
            <a:ext cx="3383280" cy="1920240"/>
          </a:xfrm>
          <a:prstGeom prst="rect">
            <a:avLst/>
          </a:prstGeom>
          <a:noFill/>
          <a:ln/>
        </p:spPr>
        <p:txBody>
          <a:bodyPr wrap="square" lIns="0" tIns="0" rIns="0" bIns="0" rtlCol="0" anchor="t"/>
          <a:lstStyle/>
          <a:p>
            <a:pPr indent="0" marL="0">
              <a:buNone/>
            </a:pPr>
            <a:r>
              <a:rPr lang="en-US" sz="1700" dirty="0">
                <a:solidFill>
                  <a:srgbClr val="1F2A30"/>
                </a:solidFill>
                <a:latin typeface="Calibri" pitchFamily="34" charset="0"/>
                <a:ea typeface="Calibri" pitchFamily="34" charset="-122"/>
                <a:cs typeface="Calibri" pitchFamily="34" charset="-120"/>
              </a:rPr>
              <a:t>It is common for children to engage in activities less typically associated with their sex.</a:t>
            </a:r>
            <a:pPr indent="0" marL="0">
              <a:buNone/>
            </a:pPr>
            <a:r>
              <a:rPr lang="en-US" sz="1300" dirty="0">
                <a:solidFill>
                  <a:srgbClr val="5F5E5A"/>
                </a:solidFill>
                <a:latin typeface="Calibri" pitchFamily="34" charset="0"/>
                <a:ea typeface="Calibri" pitchFamily="34" charset="-122"/>
                <a:cs typeface="Calibri" pitchFamily="34" charset="-120"/>
              </a:rPr>
              <a:t>  [256]</a:t>
            </a:r>
            <a:endParaRPr lang="en-US" sz="1700" dirty="0"/>
          </a:p>
        </p:txBody>
      </p:sp>
      <p:sp>
        <p:nvSpPr>
          <p:cNvPr id="15" name="Text 13"/>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In the moment</a:t>
            </a:r>
            <a:endParaRPr lang="en-US" sz="2800" dirty="0"/>
          </a:p>
        </p:txBody>
      </p:sp>
      <p:sp>
        <p:nvSpPr>
          <p:cNvPr id="3" name="Text 1"/>
          <p:cNvSpPr txBox="1"/>
          <p:nvPr/>
        </p:nvSpPr>
        <p:spPr>
          <a:xfrm>
            <a:off x="457200" y="868680"/>
            <a:ext cx="822960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A pupil tells you something about their gender.</a:t>
            </a:r>
            <a:endParaRPr lang="en-US" sz="1300" dirty="0"/>
          </a:p>
        </p:txBody>
      </p:sp>
      <p:sp>
        <p:nvSpPr>
          <p:cNvPr id="4" name="Shape 2"/>
          <p:cNvSpPr/>
          <p:nvPr/>
        </p:nvSpPr>
        <p:spPr>
          <a:xfrm>
            <a:off x="457200" y="1408176"/>
            <a:ext cx="731520" cy="237744"/>
          </a:xfrm>
          <a:prstGeom prst="roundRect">
            <a:avLst>
              <a:gd name="adj" fmla="val 23077"/>
            </a:avLst>
          </a:prstGeom>
          <a:solidFill>
            <a:srgbClr val="1F4E6B"/>
          </a:solidFill>
          <a:ln w="12700">
            <a:solidFill>
              <a:srgbClr val="1F4E6B"/>
            </a:solidFill>
            <a:prstDash val="solid"/>
          </a:ln>
        </p:spPr>
      </p:sp>
      <p:sp>
        <p:nvSpPr>
          <p:cNvPr id="5" name="Text 3"/>
          <p:cNvSpPr txBox="1"/>
          <p:nvPr/>
        </p:nvSpPr>
        <p:spPr>
          <a:xfrm>
            <a:off x="457200" y="140817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6" name="Text 4"/>
          <p:cNvSpPr txBox="1"/>
          <p:nvPr/>
        </p:nvSpPr>
        <p:spPr>
          <a:xfrm>
            <a:off x="1645920" y="1371600"/>
            <a:ext cx="7040880" cy="74980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Take time to understand how they are thinking and feeling.</a:t>
            </a:r>
            <a:pPr indent="0" marL="0">
              <a:buNone/>
            </a:pPr>
            <a:r>
              <a:rPr lang="en-US" sz="1400" dirty="0">
                <a:solidFill>
                  <a:srgbClr val="5F5E5A"/>
                </a:solidFill>
                <a:latin typeface="Calibri" pitchFamily="34" charset="0"/>
                <a:ea typeface="Calibri" pitchFamily="34" charset="-122"/>
                <a:cs typeface="Calibri" pitchFamily="34" charset="-120"/>
              </a:rPr>
              <a:t>  [257]</a:t>
            </a:r>
            <a:endParaRPr lang="en-US" sz="1600" dirty="0"/>
          </a:p>
        </p:txBody>
      </p:sp>
      <p:sp>
        <p:nvSpPr>
          <p:cNvPr id="7" name="Shape 5"/>
          <p:cNvSpPr/>
          <p:nvPr/>
        </p:nvSpPr>
        <p:spPr>
          <a:xfrm>
            <a:off x="457200" y="2231136"/>
            <a:ext cx="731520" cy="237744"/>
          </a:xfrm>
          <a:prstGeom prst="roundRect">
            <a:avLst>
              <a:gd name="adj" fmla="val 23077"/>
            </a:avLst>
          </a:prstGeom>
          <a:solidFill>
            <a:srgbClr val="1F4E6B"/>
          </a:solidFill>
          <a:ln w="12700">
            <a:solidFill>
              <a:srgbClr val="1F4E6B"/>
            </a:solidFill>
            <a:prstDash val="solid"/>
          </a:ln>
        </p:spPr>
      </p:sp>
      <p:sp>
        <p:nvSpPr>
          <p:cNvPr id="8" name="Text 6"/>
          <p:cNvSpPr txBox="1"/>
          <p:nvPr/>
        </p:nvSpPr>
        <p:spPr>
          <a:xfrm>
            <a:off x="457200" y="223113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9" name="Text 7"/>
          <p:cNvSpPr txBox="1"/>
          <p:nvPr/>
        </p:nvSpPr>
        <p:spPr>
          <a:xfrm>
            <a:off x="1645920" y="2194560"/>
            <a:ext cx="7040880" cy="74980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Don’t suggest or start any change. It is not for schools to initiate action.</a:t>
            </a:r>
            <a:pPr indent="0" marL="0">
              <a:buNone/>
            </a:pPr>
            <a:r>
              <a:rPr lang="en-US" sz="1400" dirty="0">
                <a:solidFill>
                  <a:srgbClr val="5F5E5A"/>
                </a:solidFill>
                <a:latin typeface="Calibri" pitchFamily="34" charset="0"/>
                <a:ea typeface="Calibri" pitchFamily="34" charset="-122"/>
                <a:cs typeface="Calibri" pitchFamily="34" charset="-120"/>
              </a:rPr>
              <a:t>  [255, 260]</a:t>
            </a:r>
            <a:endParaRPr lang="en-US" sz="1600" dirty="0"/>
          </a:p>
        </p:txBody>
      </p:sp>
      <p:sp>
        <p:nvSpPr>
          <p:cNvPr id="10" name="Shape 8"/>
          <p:cNvSpPr/>
          <p:nvPr/>
        </p:nvSpPr>
        <p:spPr>
          <a:xfrm>
            <a:off x="457200" y="3054096"/>
            <a:ext cx="731520" cy="237744"/>
          </a:xfrm>
          <a:prstGeom prst="roundRect">
            <a:avLst>
              <a:gd name="adj" fmla="val 23077"/>
            </a:avLst>
          </a:prstGeom>
          <a:solidFill>
            <a:srgbClr val="1F4E6B"/>
          </a:solidFill>
          <a:ln w="12700">
            <a:solidFill>
              <a:srgbClr val="1F4E6B"/>
            </a:solidFill>
            <a:prstDash val="solid"/>
          </a:ln>
        </p:spPr>
      </p:sp>
      <p:sp>
        <p:nvSpPr>
          <p:cNvPr id="11" name="Text 9"/>
          <p:cNvSpPr txBox="1"/>
          <p:nvPr/>
        </p:nvSpPr>
        <p:spPr>
          <a:xfrm>
            <a:off x="457200" y="30540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2" name="Text 10"/>
          <p:cNvSpPr txBox="1"/>
          <p:nvPr/>
        </p:nvSpPr>
        <p:spPr>
          <a:xfrm>
            <a:off x="1645920" y="3017520"/>
            <a:ext cx="7040880" cy="74980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Don’t agree, yourself, to a new name, pronouns or other change: that is a school decision.</a:t>
            </a:r>
            <a:pPr indent="0" marL="0">
              <a:buNone/>
            </a:pPr>
            <a:r>
              <a:rPr lang="en-US" sz="1400" dirty="0">
                <a:solidFill>
                  <a:srgbClr val="5F5E5A"/>
                </a:solidFill>
                <a:latin typeface="Calibri" pitchFamily="34" charset="0"/>
                <a:ea typeface="Calibri" pitchFamily="34" charset="-122"/>
                <a:cs typeface="Calibri" pitchFamily="34" charset="-120"/>
              </a:rPr>
              <a:t>  [260]</a:t>
            </a:r>
            <a:endParaRPr lang="en-US" sz="1600" dirty="0"/>
          </a:p>
        </p:txBody>
      </p:sp>
      <p:sp>
        <p:nvSpPr>
          <p:cNvPr id="13" name="Shape 11"/>
          <p:cNvSpPr/>
          <p:nvPr/>
        </p:nvSpPr>
        <p:spPr>
          <a:xfrm>
            <a:off x="457200" y="3877056"/>
            <a:ext cx="731520" cy="237744"/>
          </a:xfrm>
          <a:prstGeom prst="roundRect">
            <a:avLst>
              <a:gd name="adj" fmla="val 23077"/>
            </a:avLst>
          </a:prstGeom>
          <a:solidFill>
            <a:srgbClr val="4A5A2A"/>
          </a:solidFill>
          <a:ln w="12700">
            <a:solidFill>
              <a:srgbClr val="4A5A2A"/>
            </a:solidFill>
            <a:prstDash val="solid"/>
          </a:ln>
        </p:spPr>
      </p:sp>
      <p:sp>
        <p:nvSpPr>
          <p:cNvPr id="14" name="Text 12"/>
          <p:cNvSpPr txBox="1"/>
          <p:nvPr/>
        </p:nvSpPr>
        <p:spPr>
          <a:xfrm>
            <a:off x="457200" y="387705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15" name="Text 13"/>
          <p:cNvSpPr txBox="1"/>
          <p:nvPr/>
        </p:nvSpPr>
        <p:spPr>
          <a:xfrm>
            <a:off x="1645920" y="3840480"/>
            <a:ext cx="7040880" cy="74980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Be honest: you won’t break their confidence just because they told you, but you would act on a safeguarding concern.</a:t>
            </a:r>
            <a:pPr indent="0" marL="0">
              <a:buNone/>
            </a:pPr>
            <a:r>
              <a:rPr lang="en-US" sz="1400" dirty="0">
                <a:solidFill>
                  <a:srgbClr val="5F5E5A"/>
                </a:solidFill>
                <a:latin typeface="Calibri" pitchFamily="34" charset="0"/>
                <a:ea typeface="Calibri" pitchFamily="34" charset="-122"/>
                <a:cs typeface="Calibri" pitchFamily="34" charset="-120"/>
              </a:rPr>
              <a:t>  [271]</a:t>
            </a:r>
            <a:endParaRPr lang="en-US" sz="1600" dirty="0"/>
          </a:p>
        </p:txBody>
      </p:sp>
      <p:sp>
        <p:nvSpPr>
          <p:cNvPr id="16" name="Text 14"/>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457200" y="274320"/>
            <a:ext cx="8229600" cy="640080"/>
          </a:xfrm>
          <a:prstGeom prst="rect">
            <a:avLst/>
          </a:prstGeom>
          <a:noFill/>
          <a:ln/>
        </p:spPr>
        <p:txBody>
          <a:bodyPr wrap="square" lIns="0" tIns="0" rIns="0" bIns="0" rtlCol="0" anchor="ctr"/>
          <a:lstStyle/>
          <a:p>
            <a:pPr indent="0" marL="0">
              <a:buNone/>
            </a:pPr>
            <a:r>
              <a:rPr lang="en-US" sz="2800" b="1" dirty="0">
                <a:solidFill>
                  <a:srgbClr val="1F2A30"/>
                </a:solidFill>
                <a:latin typeface="Cambria" pitchFamily="34" charset="0"/>
                <a:ea typeface="Cambria" pitchFamily="34" charset="-122"/>
                <a:cs typeface="Cambria" pitchFamily="34" charset="-120"/>
              </a:rPr>
              <a:t>Then: which of these happened?</a:t>
            </a:r>
            <a:endParaRPr lang="en-US" sz="2800" dirty="0"/>
          </a:p>
        </p:txBody>
      </p:sp>
      <p:sp>
        <p:nvSpPr>
          <p:cNvPr id="3" name="Shape 1"/>
          <p:cNvSpPr/>
          <p:nvPr/>
        </p:nvSpPr>
        <p:spPr>
          <a:xfrm>
            <a:off x="457200" y="1188720"/>
            <a:ext cx="2606040" cy="3108960"/>
          </a:xfrm>
          <a:prstGeom prst="roundRect">
            <a:avLst>
              <a:gd name="adj" fmla="val 4211"/>
            </a:avLst>
          </a:prstGeom>
          <a:solidFill>
            <a:srgbClr val="F2F4F5"/>
          </a:solidFill>
          <a:ln w="12700">
            <a:solidFill>
              <a:srgbClr val="F2F4F5"/>
            </a:solidFill>
            <a:prstDash val="solid"/>
          </a:ln>
        </p:spPr>
      </p:sp>
      <p:sp>
        <p:nvSpPr>
          <p:cNvPr id="4" name="Shape 2"/>
          <p:cNvSpPr/>
          <p:nvPr/>
        </p:nvSpPr>
        <p:spPr>
          <a:xfrm>
            <a:off x="731520" y="1463040"/>
            <a:ext cx="822960" cy="822960"/>
          </a:xfrm>
          <a:prstGeom prst="ellipse">
            <a:avLst/>
          </a:prstGeom>
          <a:solidFill>
            <a:srgbClr val="4A5A2A"/>
          </a:solidFill>
          <a:ln w="12700">
            <a:solidFill>
              <a:srgbClr val="4A5A2A"/>
            </a:solidFill>
            <a:prstDash val="solid"/>
          </a:ln>
        </p:spPr>
      </p:sp>
      <p:sp>
        <p:nvSpPr>
          <p:cNvPr id="5" name="Text 3"/>
          <p:cNvSpPr txBox="1"/>
          <p:nvPr/>
        </p:nvSpPr>
        <p:spPr>
          <a:xfrm>
            <a:off x="731520" y="1463040"/>
            <a:ext cx="822960" cy="822960"/>
          </a:xfrm>
          <a:prstGeom prst="rect">
            <a:avLst/>
          </a:prstGeom>
          <a:noFill/>
          <a:ln/>
        </p:spPr>
        <p:txBody>
          <a:bodyPr wrap="square" lIns="0" tIns="0" rIns="0" bIns="0" rtlCol="0" anchor="ctr"/>
          <a:lstStyle/>
          <a:p>
            <a:pPr algn="ctr" indent="0" marL="0">
              <a:buNone/>
            </a:pPr>
            <a:r>
              <a:rPr lang="en-US" sz="3000" b="1" dirty="0">
                <a:solidFill>
                  <a:srgbClr val="FFFFFF"/>
                </a:solidFill>
                <a:latin typeface="Cambria" pitchFamily="34" charset="0"/>
                <a:ea typeface="Cambria" pitchFamily="34" charset="-122"/>
                <a:cs typeface="Cambria" pitchFamily="34" charset="-120"/>
              </a:rPr>
              <a:t>A</a:t>
            </a:r>
            <a:endParaRPr lang="en-US" sz="3000" dirty="0"/>
          </a:p>
        </p:txBody>
      </p:sp>
      <p:sp>
        <p:nvSpPr>
          <p:cNvPr id="6" name="Text 4"/>
          <p:cNvSpPr txBox="1"/>
          <p:nvPr/>
        </p:nvSpPr>
        <p:spPr>
          <a:xfrm>
            <a:off x="731520" y="2514600"/>
            <a:ext cx="2103120" cy="731520"/>
          </a:xfrm>
          <a:prstGeom prst="rect">
            <a:avLst/>
          </a:prstGeom>
          <a:noFill/>
          <a:ln/>
        </p:spPr>
        <p:txBody>
          <a:bodyPr wrap="square" lIns="0" tIns="0" rIns="0" bIns="0" rtlCol="0" anchor="t"/>
          <a:lstStyle/>
          <a:p>
            <a:pPr indent="0" marL="0">
              <a:buNone/>
            </a:pPr>
            <a:r>
              <a:rPr lang="en-US" sz="1800" b="1" dirty="0">
                <a:solidFill>
                  <a:srgbClr val="1F2A30"/>
                </a:solidFill>
                <a:latin typeface="Cambria" pitchFamily="34" charset="0"/>
                <a:ea typeface="Cambria" pitchFamily="34" charset="-122"/>
                <a:cs typeface="Cambria" pitchFamily="34" charset="-120"/>
              </a:rPr>
              <a:t>They told you how they feel.</a:t>
            </a:r>
            <a:endParaRPr lang="en-US" sz="1800" dirty="0"/>
          </a:p>
        </p:txBody>
      </p:sp>
      <p:sp>
        <p:nvSpPr>
          <p:cNvPr id="7" name="Text 5"/>
          <p:cNvSpPr txBox="1"/>
          <p:nvPr/>
        </p:nvSpPr>
        <p:spPr>
          <a:xfrm>
            <a:off x="731520" y="3291840"/>
            <a:ext cx="2103120" cy="822960"/>
          </a:xfrm>
          <a:prstGeom prst="rect">
            <a:avLst/>
          </a:prstGeom>
          <a:noFill/>
          <a:ln/>
        </p:spPr>
        <p:txBody>
          <a:bodyPr wrap="square" lIns="0" tIns="0" rIns="0" bIns="0" rtlCol="0" anchor="t"/>
          <a:lstStyle/>
          <a:p>
            <a:pPr indent="0" marL="0">
              <a:buNone/>
            </a:pPr>
            <a:r>
              <a:rPr lang="en-US" sz="1400" dirty="0">
                <a:solidFill>
                  <a:srgbClr val="5F5E5A"/>
                </a:solidFill>
                <a:latin typeface="Calibri" pitchFamily="34" charset="0"/>
                <a:ea typeface="Calibri" pitchFamily="34" charset="-122"/>
                <a:cs typeface="Calibri" pitchFamily="34" charset="-120"/>
              </a:rPr>
              <a:t>No request, and nothing worries you.</a:t>
            </a:r>
            <a:endParaRPr lang="en-US" sz="1400" dirty="0"/>
          </a:p>
        </p:txBody>
      </p:sp>
      <p:sp>
        <p:nvSpPr>
          <p:cNvPr id="8" name="Shape 6"/>
          <p:cNvSpPr/>
          <p:nvPr/>
        </p:nvSpPr>
        <p:spPr>
          <a:xfrm>
            <a:off x="3246120" y="1188720"/>
            <a:ext cx="2606040" cy="3108960"/>
          </a:xfrm>
          <a:prstGeom prst="roundRect">
            <a:avLst>
              <a:gd name="adj" fmla="val 4211"/>
            </a:avLst>
          </a:prstGeom>
          <a:solidFill>
            <a:srgbClr val="F2F4F5"/>
          </a:solidFill>
          <a:ln w="12700">
            <a:solidFill>
              <a:srgbClr val="F2F4F5"/>
            </a:solidFill>
            <a:prstDash val="solid"/>
          </a:ln>
        </p:spPr>
      </p:sp>
      <p:sp>
        <p:nvSpPr>
          <p:cNvPr id="9" name="Shape 7"/>
          <p:cNvSpPr/>
          <p:nvPr/>
        </p:nvSpPr>
        <p:spPr>
          <a:xfrm>
            <a:off x="3520440" y="1463040"/>
            <a:ext cx="822960" cy="822960"/>
          </a:xfrm>
          <a:prstGeom prst="ellipse">
            <a:avLst/>
          </a:prstGeom>
          <a:solidFill>
            <a:srgbClr val="7A2E1F"/>
          </a:solidFill>
          <a:ln w="12700">
            <a:solidFill>
              <a:srgbClr val="7A2E1F"/>
            </a:solidFill>
            <a:prstDash val="solid"/>
          </a:ln>
        </p:spPr>
      </p:sp>
      <p:sp>
        <p:nvSpPr>
          <p:cNvPr id="10" name="Text 8"/>
          <p:cNvSpPr txBox="1"/>
          <p:nvPr/>
        </p:nvSpPr>
        <p:spPr>
          <a:xfrm>
            <a:off x="3520440" y="1463040"/>
            <a:ext cx="822960" cy="822960"/>
          </a:xfrm>
          <a:prstGeom prst="rect">
            <a:avLst/>
          </a:prstGeom>
          <a:noFill/>
          <a:ln/>
        </p:spPr>
        <p:txBody>
          <a:bodyPr wrap="square" lIns="0" tIns="0" rIns="0" bIns="0" rtlCol="0" anchor="ctr"/>
          <a:lstStyle/>
          <a:p>
            <a:pPr algn="ctr" indent="0" marL="0">
              <a:buNone/>
            </a:pPr>
            <a:r>
              <a:rPr lang="en-US" sz="3000" b="1" dirty="0">
                <a:solidFill>
                  <a:srgbClr val="FFFFFF"/>
                </a:solidFill>
                <a:latin typeface="Cambria" pitchFamily="34" charset="0"/>
                <a:ea typeface="Cambria" pitchFamily="34" charset="-122"/>
                <a:cs typeface="Cambria" pitchFamily="34" charset="-120"/>
              </a:rPr>
              <a:t>B</a:t>
            </a:r>
            <a:endParaRPr lang="en-US" sz="3000" dirty="0"/>
          </a:p>
        </p:txBody>
      </p:sp>
      <p:sp>
        <p:nvSpPr>
          <p:cNvPr id="11" name="Text 9"/>
          <p:cNvSpPr txBox="1"/>
          <p:nvPr/>
        </p:nvSpPr>
        <p:spPr>
          <a:xfrm>
            <a:off x="3520440" y="2514600"/>
            <a:ext cx="2103120" cy="731520"/>
          </a:xfrm>
          <a:prstGeom prst="rect">
            <a:avLst/>
          </a:prstGeom>
          <a:noFill/>
          <a:ln/>
        </p:spPr>
        <p:txBody>
          <a:bodyPr wrap="square" lIns="0" tIns="0" rIns="0" bIns="0" rtlCol="0" anchor="t"/>
          <a:lstStyle/>
          <a:p>
            <a:pPr indent="0" marL="0">
              <a:buNone/>
            </a:pPr>
            <a:r>
              <a:rPr lang="en-US" sz="1800" b="1" dirty="0">
                <a:solidFill>
                  <a:srgbClr val="1F2A30"/>
                </a:solidFill>
                <a:latin typeface="Cambria" pitchFamily="34" charset="0"/>
                <a:ea typeface="Cambria" pitchFamily="34" charset="-122"/>
                <a:cs typeface="Cambria" pitchFamily="34" charset="-120"/>
              </a:rPr>
              <a:t>Something worries you.</a:t>
            </a:r>
            <a:endParaRPr lang="en-US" sz="1800" dirty="0"/>
          </a:p>
        </p:txBody>
      </p:sp>
      <p:sp>
        <p:nvSpPr>
          <p:cNvPr id="12" name="Text 10"/>
          <p:cNvSpPr txBox="1"/>
          <p:nvPr/>
        </p:nvSpPr>
        <p:spPr>
          <a:xfrm>
            <a:off x="3520440" y="3291840"/>
            <a:ext cx="2103120" cy="822960"/>
          </a:xfrm>
          <a:prstGeom prst="rect">
            <a:avLst/>
          </a:prstGeom>
          <a:noFill/>
          <a:ln/>
        </p:spPr>
        <p:txBody>
          <a:bodyPr wrap="square" lIns="0" tIns="0" rIns="0" bIns="0" rtlCol="0" anchor="t"/>
          <a:lstStyle/>
          <a:p>
            <a:pPr indent="0" marL="0">
              <a:buNone/>
            </a:pPr>
            <a:r>
              <a:rPr lang="en-US" sz="1400" dirty="0">
                <a:solidFill>
                  <a:srgbClr val="5F5E5A"/>
                </a:solidFill>
                <a:latin typeface="Calibri" pitchFamily="34" charset="0"/>
                <a:ea typeface="Calibri" pitchFamily="34" charset="-122"/>
                <a:cs typeface="Calibri" pitchFamily="34" charset="-120"/>
              </a:rPr>
              <a:t>About their safety or wellbeing.</a:t>
            </a:r>
            <a:endParaRPr lang="en-US" sz="1400" dirty="0"/>
          </a:p>
        </p:txBody>
      </p:sp>
      <p:sp>
        <p:nvSpPr>
          <p:cNvPr id="13" name="Shape 11"/>
          <p:cNvSpPr/>
          <p:nvPr/>
        </p:nvSpPr>
        <p:spPr>
          <a:xfrm>
            <a:off x="6035040" y="1188720"/>
            <a:ext cx="2606040" cy="3108960"/>
          </a:xfrm>
          <a:prstGeom prst="roundRect">
            <a:avLst>
              <a:gd name="adj" fmla="val 4211"/>
            </a:avLst>
          </a:prstGeom>
          <a:solidFill>
            <a:srgbClr val="F2F4F5"/>
          </a:solidFill>
          <a:ln w="12700">
            <a:solidFill>
              <a:srgbClr val="F2F4F5"/>
            </a:solidFill>
            <a:prstDash val="solid"/>
          </a:ln>
        </p:spPr>
      </p:sp>
      <p:sp>
        <p:nvSpPr>
          <p:cNvPr id="14" name="Shape 12"/>
          <p:cNvSpPr/>
          <p:nvPr/>
        </p:nvSpPr>
        <p:spPr>
          <a:xfrm>
            <a:off x="6309360" y="1463040"/>
            <a:ext cx="822960" cy="822960"/>
          </a:xfrm>
          <a:prstGeom prst="ellipse">
            <a:avLst/>
          </a:prstGeom>
          <a:solidFill>
            <a:srgbClr val="1F4E6B"/>
          </a:solidFill>
          <a:ln w="12700">
            <a:solidFill>
              <a:srgbClr val="1F4E6B"/>
            </a:solidFill>
            <a:prstDash val="solid"/>
          </a:ln>
        </p:spPr>
      </p:sp>
      <p:sp>
        <p:nvSpPr>
          <p:cNvPr id="15" name="Text 13"/>
          <p:cNvSpPr txBox="1"/>
          <p:nvPr/>
        </p:nvSpPr>
        <p:spPr>
          <a:xfrm>
            <a:off x="6309360" y="1463040"/>
            <a:ext cx="822960" cy="822960"/>
          </a:xfrm>
          <a:prstGeom prst="rect">
            <a:avLst/>
          </a:prstGeom>
          <a:noFill/>
          <a:ln/>
        </p:spPr>
        <p:txBody>
          <a:bodyPr wrap="square" lIns="0" tIns="0" rIns="0" bIns="0" rtlCol="0" anchor="ctr"/>
          <a:lstStyle/>
          <a:p>
            <a:pPr algn="ctr" indent="0" marL="0">
              <a:buNone/>
            </a:pPr>
            <a:r>
              <a:rPr lang="en-US" sz="3000" b="1" dirty="0">
                <a:solidFill>
                  <a:srgbClr val="FFFFFF"/>
                </a:solidFill>
                <a:latin typeface="Cambria" pitchFamily="34" charset="0"/>
                <a:ea typeface="Cambria" pitchFamily="34" charset="-122"/>
                <a:cs typeface="Cambria" pitchFamily="34" charset="-120"/>
              </a:rPr>
              <a:t>C</a:t>
            </a:r>
            <a:endParaRPr lang="en-US" sz="3000" dirty="0"/>
          </a:p>
        </p:txBody>
      </p:sp>
      <p:sp>
        <p:nvSpPr>
          <p:cNvPr id="16" name="Text 14"/>
          <p:cNvSpPr txBox="1"/>
          <p:nvPr/>
        </p:nvSpPr>
        <p:spPr>
          <a:xfrm>
            <a:off x="6309360" y="2514600"/>
            <a:ext cx="2103120" cy="731520"/>
          </a:xfrm>
          <a:prstGeom prst="rect">
            <a:avLst/>
          </a:prstGeom>
          <a:noFill/>
          <a:ln/>
        </p:spPr>
        <p:txBody>
          <a:bodyPr wrap="square" lIns="0" tIns="0" rIns="0" bIns="0" rtlCol="0" anchor="t"/>
          <a:lstStyle/>
          <a:p>
            <a:pPr indent="0" marL="0">
              <a:buNone/>
            </a:pPr>
            <a:r>
              <a:rPr lang="en-US" sz="1800" b="1" dirty="0">
                <a:solidFill>
                  <a:srgbClr val="1F2A30"/>
                </a:solidFill>
                <a:latin typeface="Cambria" pitchFamily="34" charset="0"/>
                <a:ea typeface="Cambria" pitchFamily="34" charset="-122"/>
                <a:cs typeface="Cambria" pitchFamily="34" charset="-120"/>
              </a:rPr>
              <a:t>They asked for a change.</a:t>
            </a:r>
            <a:endParaRPr lang="en-US" sz="1800" dirty="0"/>
          </a:p>
        </p:txBody>
      </p:sp>
      <p:sp>
        <p:nvSpPr>
          <p:cNvPr id="17" name="Text 15"/>
          <p:cNvSpPr txBox="1"/>
          <p:nvPr/>
        </p:nvSpPr>
        <p:spPr>
          <a:xfrm>
            <a:off x="6309360" y="3291840"/>
            <a:ext cx="2103120" cy="822960"/>
          </a:xfrm>
          <a:prstGeom prst="rect">
            <a:avLst/>
          </a:prstGeom>
          <a:noFill/>
          <a:ln/>
        </p:spPr>
        <p:txBody>
          <a:bodyPr wrap="square" lIns="0" tIns="0" rIns="0" bIns="0" rtlCol="0" anchor="t"/>
          <a:lstStyle/>
          <a:p>
            <a:pPr indent="0" marL="0">
              <a:buNone/>
            </a:pPr>
            <a:r>
              <a:rPr lang="en-US" sz="1400" dirty="0">
                <a:solidFill>
                  <a:srgbClr val="5F5E5A"/>
                </a:solidFill>
                <a:latin typeface="Calibri" pitchFamily="34" charset="0"/>
                <a:ea typeface="Calibri" pitchFamily="34" charset="-122"/>
                <a:cs typeface="Calibri" pitchFamily="34" charset="-120"/>
              </a:rPr>
              <a:t>Name, pronouns, uniform or other arrangements.</a:t>
            </a:r>
            <a:endParaRPr lang="en-US" sz="1400" dirty="0"/>
          </a:p>
        </p:txBody>
      </p:sp>
      <p:sp>
        <p:nvSpPr>
          <p:cNvPr id="18" name="Text 16"/>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57200" y="292608"/>
            <a:ext cx="594360" cy="594360"/>
          </a:xfrm>
          <a:prstGeom prst="ellipse">
            <a:avLst/>
          </a:prstGeom>
          <a:solidFill>
            <a:srgbClr val="4A5A2A"/>
          </a:solidFill>
          <a:ln w="12700">
            <a:solidFill>
              <a:srgbClr val="4A5A2A"/>
            </a:solidFill>
            <a:prstDash val="solid"/>
          </a:ln>
        </p:spPr>
      </p:sp>
      <p:sp>
        <p:nvSpPr>
          <p:cNvPr id="3" name="Text 1"/>
          <p:cNvSpPr txBox="1"/>
          <p:nvPr/>
        </p:nvSpPr>
        <p:spPr>
          <a:xfrm>
            <a:off x="457200" y="292608"/>
            <a:ext cx="594360" cy="594360"/>
          </a:xfrm>
          <a:prstGeom prst="rect">
            <a:avLst/>
          </a:prstGeom>
          <a:noFill/>
          <a:ln/>
        </p:spPr>
        <p:txBody>
          <a:bodyPr wrap="square" lIns="0" tIns="0" rIns="0" bIns="0" rtlCol="0" anchor="ctr"/>
          <a:lstStyle/>
          <a:p>
            <a:pPr algn="ctr" indent="0" marL="0">
              <a:buNone/>
            </a:pPr>
            <a:r>
              <a:rPr lang="en-US" sz="2200" b="1" dirty="0">
                <a:solidFill>
                  <a:srgbClr val="FFFFFF"/>
                </a:solidFill>
                <a:latin typeface="Cambria" pitchFamily="34" charset="0"/>
                <a:ea typeface="Cambria" pitchFamily="34" charset="-122"/>
                <a:cs typeface="Cambria" pitchFamily="34" charset="-120"/>
              </a:rPr>
              <a:t>A</a:t>
            </a:r>
            <a:endParaRPr lang="en-US" sz="2200" dirty="0"/>
          </a:p>
        </p:txBody>
      </p:sp>
      <p:sp>
        <p:nvSpPr>
          <p:cNvPr id="4" name="Text 2"/>
          <p:cNvSpPr txBox="1"/>
          <p:nvPr/>
        </p:nvSpPr>
        <p:spPr>
          <a:xfrm>
            <a:off x="1234440" y="274320"/>
            <a:ext cx="7406640" cy="640080"/>
          </a:xfrm>
          <a:prstGeom prst="rect">
            <a:avLst/>
          </a:prstGeom>
          <a:noFill/>
          <a:ln/>
        </p:spPr>
        <p:txBody>
          <a:bodyPr wrap="square" lIns="0" tIns="0" rIns="0" bIns="0" rtlCol="0" anchor="ctr"/>
          <a:lstStyle/>
          <a:p>
            <a:pPr indent="0" marL="0">
              <a:buNone/>
            </a:pPr>
            <a:r>
              <a:rPr lang="en-US" sz="2600" b="1" dirty="0">
                <a:solidFill>
                  <a:srgbClr val="1F2A30"/>
                </a:solidFill>
                <a:latin typeface="Cambria" pitchFamily="34" charset="0"/>
                <a:ea typeface="Cambria" pitchFamily="34" charset="-122"/>
                <a:cs typeface="Cambria" pitchFamily="34" charset="-120"/>
              </a:rPr>
              <a:t>They told you how they feel</a:t>
            </a:r>
            <a:endParaRPr lang="en-US" sz="2600" dirty="0"/>
          </a:p>
        </p:txBody>
      </p:sp>
      <p:sp>
        <p:nvSpPr>
          <p:cNvPr id="5" name="Text 3"/>
          <p:cNvSpPr txBox="1"/>
          <p:nvPr/>
        </p:nvSpPr>
        <p:spPr>
          <a:xfrm>
            <a:off x="1234440" y="868680"/>
            <a:ext cx="740664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No request for any change, and nothing worries you.</a:t>
            </a:r>
            <a:endParaRPr lang="en-US" sz="1300" dirty="0"/>
          </a:p>
        </p:txBody>
      </p:sp>
      <p:sp>
        <p:nvSpPr>
          <p:cNvPr id="6" name="Shape 4"/>
          <p:cNvSpPr/>
          <p:nvPr/>
        </p:nvSpPr>
        <p:spPr>
          <a:xfrm>
            <a:off x="457200" y="1453896"/>
            <a:ext cx="731520" cy="237744"/>
          </a:xfrm>
          <a:prstGeom prst="roundRect">
            <a:avLst>
              <a:gd name="adj" fmla="val 23077"/>
            </a:avLst>
          </a:prstGeom>
          <a:solidFill>
            <a:srgbClr val="4A5A2A"/>
          </a:solidFill>
          <a:ln w="12700">
            <a:solidFill>
              <a:srgbClr val="4A5A2A"/>
            </a:solidFill>
            <a:prstDash val="solid"/>
          </a:ln>
        </p:spPr>
      </p:sp>
      <p:sp>
        <p:nvSpPr>
          <p:cNvPr id="7" name="Text 5"/>
          <p:cNvSpPr txBox="1"/>
          <p:nvPr/>
        </p:nvSpPr>
        <p:spPr>
          <a:xfrm>
            <a:off x="457200" y="14538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8" name="Text 6"/>
          <p:cNvSpPr txBox="1"/>
          <p:nvPr/>
        </p:nvSpPr>
        <p:spPr>
          <a:xfrm>
            <a:off x="1645920" y="1417320"/>
            <a:ext cx="7040880" cy="84124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There is no reason to break their confidence.</a:t>
            </a:r>
            <a:pPr indent="0" marL="0">
              <a:buNone/>
            </a:pPr>
            <a:r>
              <a:rPr lang="en-US" sz="1400" dirty="0">
                <a:solidFill>
                  <a:srgbClr val="5F5E5A"/>
                </a:solidFill>
                <a:latin typeface="Calibri" pitchFamily="34" charset="0"/>
                <a:ea typeface="Calibri" pitchFamily="34" charset="-122"/>
                <a:cs typeface="Calibri" pitchFamily="34" charset="-120"/>
              </a:rPr>
              <a:t>  [271]</a:t>
            </a:r>
            <a:endParaRPr lang="en-US" sz="1600" dirty="0"/>
          </a:p>
        </p:txBody>
      </p:sp>
      <p:sp>
        <p:nvSpPr>
          <p:cNvPr id="9" name="Shape 7"/>
          <p:cNvSpPr/>
          <p:nvPr/>
        </p:nvSpPr>
        <p:spPr>
          <a:xfrm>
            <a:off x="457200" y="2368296"/>
            <a:ext cx="731520" cy="237744"/>
          </a:xfrm>
          <a:prstGeom prst="roundRect">
            <a:avLst>
              <a:gd name="adj" fmla="val 23077"/>
            </a:avLst>
          </a:prstGeom>
          <a:solidFill>
            <a:srgbClr val="4A5A2A"/>
          </a:solidFill>
          <a:ln w="12700">
            <a:solidFill>
              <a:srgbClr val="4A5A2A"/>
            </a:solidFill>
            <a:prstDash val="solid"/>
          </a:ln>
        </p:spPr>
      </p:sp>
      <p:sp>
        <p:nvSpPr>
          <p:cNvPr id="10" name="Text 8"/>
          <p:cNvSpPr txBox="1"/>
          <p:nvPr/>
        </p:nvSpPr>
        <p:spPr>
          <a:xfrm>
            <a:off x="457200" y="23682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11" name="Text 9"/>
          <p:cNvSpPr txBox="1"/>
          <p:nvPr/>
        </p:nvSpPr>
        <p:spPr>
          <a:xfrm>
            <a:off x="1645920" y="2331720"/>
            <a:ext cx="7040880" cy="84124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You don’t need to tell parents, or anyone else, just because they confided. Check what our policy says.</a:t>
            </a:r>
            <a:pPr indent="0" marL="0">
              <a:buNone/>
            </a:pPr>
            <a:r>
              <a:rPr lang="en-US" sz="1400" dirty="0">
                <a:solidFill>
                  <a:srgbClr val="5F5E5A"/>
                </a:solidFill>
                <a:latin typeface="Calibri" pitchFamily="34" charset="0"/>
                <a:ea typeface="Calibri" pitchFamily="34" charset="-122"/>
                <a:cs typeface="Calibri" pitchFamily="34" charset="-120"/>
              </a:rPr>
              <a:t>  [271]</a:t>
            </a:r>
            <a:endParaRPr lang="en-US" sz="1600" dirty="0"/>
          </a:p>
        </p:txBody>
      </p:sp>
      <p:sp>
        <p:nvSpPr>
          <p:cNvPr id="12" name="Shape 10"/>
          <p:cNvSpPr/>
          <p:nvPr/>
        </p:nvSpPr>
        <p:spPr>
          <a:xfrm>
            <a:off x="457200" y="3282696"/>
            <a:ext cx="1051560" cy="237744"/>
          </a:xfrm>
          <a:prstGeom prst="roundRect">
            <a:avLst>
              <a:gd name="adj" fmla="val 23077"/>
            </a:avLst>
          </a:prstGeom>
          <a:solidFill>
            <a:srgbClr val="6B6B6B"/>
          </a:solidFill>
          <a:ln w="12700">
            <a:solidFill>
              <a:srgbClr val="6B6B6B"/>
            </a:solidFill>
            <a:prstDash val="solid"/>
          </a:ln>
        </p:spPr>
      </p:sp>
      <p:sp>
        <p:nvSpPr>
          <p:cNvPr id="13" name="Text 11"/>
          <p:cNvSpPr txBox="1"/>
          <p:nvPr/>
        </p:nvSpPr>
        <p:spPr>
          <a:xfrm>
            <a:off x="457200" y="3282696"/>
            <a:ext cx="105156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GOOD PRACTICE</a:t>
            </a:r>
            <a:endParaRPr lang="en-US" sz="850" dirty="0"/>
          </a:p>
        </p:txBody>
      </p:sp>
      <p:sp>
        <p:nvSpPr>
          <p:cNvPr id="14" name="Text 12"/>
          <p:cNvSpPr txBox="1"/>
          <p:nvPr/>
        </p:nvSpPr>
        <p:spPr>
          <a:xfrm>
            <a:off x="1645920" y="3246120"/>
            <a:ext cx="7040880" cy="84124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Let them know they can come back to you, and who else they can talk to.</a:t>
            </a:r>
            <a:endParaRPr lang="en-US" sz="1600" dirty="0"/>
          </a:p>
        </p:txBody>
      </p:sp>
      <p:sp>
        <p:nvSpPr>
          <p:cNvPr id="15" name="Text 13"/>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57200" y="292608"/>
            <a:ext cx="594360" cy="594360"/>
          </a:xfrm>
          <a:prstGeom prst="ellipse">
            <a:avLst/>
          </a:prstGeom>
          <a:solidFill>
            <a:srgbClr val="7A2E1F"/>
          </a:solidFill>
          <a:ln w="12700">
            <a:solidFill>
              <a:srgbClr val="7A2E1F"/>
            </a:solidFill>
            <a:prstDash val="solid"/>
          </a:ln>
        </p:spPr>
      </p:sp>
      <p:sp>
        <p:nvSpPr>
          <p:cNvPr id="3" name="Text 1"/>
          <p:cNvSpPr txBox="1"/>
          <p:nvPr/>
        </p:nvSpPr>
        <p:spPr>
          <a:xfrm>
            <a:off x="457200" y="292608"/>
            <a:ext cx="594360" cy="594360"/>
          </a:xfrm>
          <a:prstGeom prst="rect">
            <a:avLst/>
          </a:prstGeom>
          <a:noFill/>
          <a:ln/>
        </p:spPr>
        <p:txBody>
          <a:bodyPr wrap="square" lIns="0" tIns="0" rIns="0" bIns="0" rtlCol="0" anchor="ctr"/>
          <a:lstStyle/>
          <a:p>
            <a:pPr algn="ctr" indent="0" marL="0">
              <a:buNone/>
            </a:pPr>
            <a:r>
              <a:rPr lang="en-US" sz="2200" b="1" dirty="0">
                <a:solidFill>
                  <a:srgbClr val="FFFFFF"/>
                </a:solidFill>
                <a:latin typeface="Cambria" pitchFamily="34" charset="0"/>
                <a:ea typeface="Cambria" pitchFamily="34" charset="-122"/>
                <a:cs typeface="Cambria" pitchFamily="34" charset="-120"/>
              </a:rPr>
              <a:t>B</a:t>
            </a:r>
            <a:endParaRPr lang="en-US" sz="2200" dirty="0"/>
          </a:p>
        </p:txBody>
      </p:sp>
      <p:sp>
        <p:nvSpPr>
          <p:cNvPr id="4" name="Text 2"/>
          <p:cNvSpPr txBox="1"/>
          <p:nvPr/>
        </p:nvSpPr>
        <p:spPr>
          <a:xfrm>
            <a:off x="1234440" y="274320"/>
            <a:ext cx="7406640" cy="640080"/>
          </a:xfrm>
          <a:prstGeom prst="rect">
            <a:avLst/>
          </a:prstGeom>
          <a:noFill/>
          <a:ln/>
        </p:spPr>
        <p:txBody>
          <a:bodyPr wrap="square" lIns="0" tIns="0" rIns="0" bIns="0" rtlCol="0" anchor="ctr"/>
          <a:lstStyle/>
          <a:p>
            <a:pPr indent="0" marL="0">
              <a:buNone/>
            </a:pPr>
            <a:r>
              <a:rPr lang="en-US" sz="2600" b="1" dirty="0">
                <a:solidFill>
                  <a:srgbClr val="1F2A30"/>
                </a:solidFill>
                <a:latin typeface="Cambria" pitchFamily="34" charset="0"/>
                <a:ea typeface="Cambria" pitchFamily="34" charset="-122"/>
                <a:cs typeface="Cambria" pitchFamily="34" charset="-120"/>
              </a:rPr>
              <a:t>Something worries you</a:t>
            </a:r>
            <a:endParaRPr lang="en-US" sz="2600" dirty="0"/>
          </a:p>
        </p:txBody>
      </p:sp>
      <p:sp>
        <p:nvSpPr>
          <p:cNvPr id="5" name="Text 3"/>
          <p:cNvSpPr txBox="1"/>
          <p:nvPr/>
        </p:nvSpPr>
        <p:spPr>
          <a:xfrm>
            <a:off x="1234440" y="868680"/>
            <a:ext cx="740664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About their safety or wellbeing.</a:t>
            </a:r>
            <a:endParaRPr lang="en-US" sz="1300" dirty="0"/>
          </a:p>
        </p:txBody>
      </p:sp>
      <p:sp>
        <p:nvSpPr>
          <p:cNvPr id="6" name="Shape 4"/>
          <p:cNvSpPr/>
          <p:nvPr/>
        </p:nvSpPr>
        <p:spPr>
          <a:xfrm>
            <a:off x="457200" y="1453896"/>
            <a:ext cx="731520" cy="237744"/>
          </a:xfrm>
          <a:prstGeom prst="roundRect">
            <a:avLst>
              <a:gd name="adj" fmla="val 23077"/>
            </a:avLst>
          </a:prstGeom>
          <a:solidFill>
            <a:srgbClr val="1F4E6B"/>
          </a:solidFill>
          <a:ln w="12700">
            <a:solidFill>
              <a:srgbClr val="1F4E6B"/>
            </a:solidFill>
            <a:prstDash val="solid"/>
          </a:ln>
        </p:spPr>
      </p:sp>
      <p:sp>
        <p:nvSpPr>
          <p:cNvPr id="7" name="Text 5"/>
          <p:cNvSpPr txBox="1"/>
          <p:nvPr/>
        </p:nvSpPr>
        <p:spPr>
          <a:xfrm>
            <a:off x="457200" y="14538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8" name="Text 6"/>
          <p:cNvSpPr txBox="1"/>
          <p:nvPr/>
        </p:nvSpPr>
        <p:spPr>
          <a:xfrm>
            <a:off x="1645920" y="1417320"/>
            <a:ext cx="7040880" cy="70408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Act on it immediately.</a:t>
            </a:r>
            <a:pPr indent="0" marL="0">
              <a:buNone/>
            </a:pPr>
            <a:r>
              <a:rPr lang="en-US" sz="1400" dirty="0">
                <a:solidFill>
                  <a:srgbClr val="5F5E5A"/>
                </a:solidFill>
                <a:latin typeface="Calibri" pitchFamily="34" charset="0"/>
                <a:ea typeface="Calibri" pitchFamily="34" charset="-122"/>
                <a:cs typeface="Calibri" pitchFamily="34" charset="-120"/>
              </a:rPr>
              <a:t>  [58]</a:t>
            </a:r>
            <a:endParaRPr lang="en-US" sz="1600" dirty="0"/>
          </a:p>
        </p:txBody>
      </p:sp>
      <p:sp>
        <p:nvSpPr>
          <p:cNvPr id="9" name="Shape 7"/>
          <p:cNvSpPr/>
          <p:nvPr/>
        </p:nvSpPr>
        <p:spPr>
          <a:xfrm>
            <a:off x="457200" y="2231136"/>
            <a:ext cx="731520" cy="237744"/>
          </a:xfrm>
          <a:prstGeom prst="roundRect">
            <a:avLst>
              <a:gd name="adj" fmla="val 23077"/>
            </a:avLst>
          </a:prstGeom>
          <a:solidFill>
            <a:srgbClr val="1F4E6B"/>
          </a:solidFill>
          <a:ln w="12700">
            <a:solidFill>
              <a:srgbClr val="1F4E6B"/>
            </a:solidFill>
            <a:prstDash val="solid"/>
          </a:ln>
        </p:spPr>
      </p:sp>
      <p:sp>
        <p:nvSpPr>
          <p:cNvPr id="10" name="Text 8"/>
          <p:cNvSpPr txBox="1"/>
          <p:nvPr/>
        </p:nvSpPr>
        <p:spPr>
          <a:xfrm>
            <a:off x="457200" y="223113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1" name="Text 9"/>
          <p:cNvSpPr txBox="1"/>
          <p:nvPr/>
        </p:nvSpPr>
        <p:spPr>
          <a:xfrm>
            <a:off x="1645920" y="2194560"/>
            <a:ext cx="7040880" cy="70408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Follow the child protection policy and speak to the DSL or a deputy.</a:t>
            </a:r>
            <a:pPr indent="0" marL="0">
              <a:buNone/>
            </a:pPr>
            <a:r>
              <a:rPr lang="en-US" sz="1400" dirty="0">
                <a:solidFill>
                  <a:srgbClr val="5F5E5A"/>
                </a:solidFill>
                <a:latin typeface="Calibri" pitchFamily="34" charset="0"/>
                <a:ea typeface="Calibri" pitchFamily="34" charset="-122"/>
                <a:cs typeface="Calibri" pitchFamily="34" charset="-120"/>
              </a:rPr>
              <a:t>  [59]</a:t>
            </a:r>
            <a:endParaRPr lang="en-US" sz="1600" dirty="0"/>
          </a:p>
        </p:txBody>
      </p:sp>
      <p:sp>
        <p:nvSpPr>
          <p:cNvPr id="12" name="Shape 10"/>
          <p:cNvSpPr/>
          <p:nvPr/>
        </p:nvSpPr>
        <p:spPr>
          <a:xfrm>
            <a:off x="457200" y="3008376"/>
            <a:ext cx="731520" cy="237744"/>
          </a:xfrm>
          <a:prstGeom prst="roundRect">
            <a:avLst>
              <a:gd name="adj" fmla="val 23077"/>
            </a:avLst>
          </a:prstGeom>
          <a:solidFill>
            <a:srgbClr val="1F4E6B"/>
          </a:solidFill>
          <a:ln w="12700">
            <a:solidFill>
              <a:srgbClr val="1F4E6B"/>
            </a:solidFill>
            <a:prstDash val="solid"/>
          </a:ln>
        </p:spPr>
      </p:sp>
      <p:sp>
        <p:nvSpPr>
          <p:cNvPr id="13" name="Text 11"/>
          <p:cNvSpPr txBox="1"/>
          <p:nvPr/>
        </p:nvSpPr>
        <p:spPr>
          <a:xfrm>
            <a:off x="457200" y="300837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4" name="Text 12"/>
          <p:cNvSpPr txBox="1"/>
          <p:nvPr/>
        </p:nvSpPr>
        <p:spPr>
          <a:xfrm>
            <a:off x="1645920" y="2971800"/>
            <a:ext cx="7040880" cy="70408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Usual procedures apply, including involving parents or carers where appropriate.</a:t>
            </a:r>
            <a:pPr indent="0" marL="0">
              <a:buNone/>
            </a:pPr>
            <a:r>
              <a:rPr lang="en-US" sz="1400" dirty="0">
                <a:solidFill>
                  <a:srgbClr val="5F5E5A"/>
                </a:solidFill>
                <a:latin typeface="Calibri" pitchFamily="34" charset="0"/>
                <a:ea typeface="Calibri" pitchFamily="34" charset="-122"/>
                <a:cs typeface="Calibri" pitchFamily="34" charset="-120"/>
              </a:rPr>
              <a:t>  [271]</a:t>
            </a:r>
            <a:endParaRPr lang="en-US" sz="1600" dirty="0"/>
          </a:p>
        </p:txBody>
      </p:sp>
      <p:sp>
        <p:nvSpPr>
          <p:cNvPr id="15" name="Shape 13"/>
          <p:cNvSpPr/>
          <p:nvPr/>
        </p:nvSpPr>
        <p:spPr>
          <a:xfrm>
            <a:off x="457200" y="3785616"/>
            <a:ext cx="731520" cy="237744"/>
          </a:xfrm>
          <a:prstGeom prst="roundRect">
            <a:avLst>
              <a:gd name="adj" fmla="val 23077"/>
            </a:avLst>
          </a:prstGeom>
          <a:solidFill>
            <a:srgbClr val="1F4E6B"/>
          </a:solidFill>
          <a:ln w="12700">
            <a:solidFill>
              <a:srgbClr val="1F4E6B"/>
            </a:solidFill>
            <a:prstDash val="solid"/>
          </a:ln>
        </p:spPr>
      </p:sp>
      <p:sp>
        <p:nvSpPr>
          <p:cNvPr id="16" name="Text 14"/>
          <p:cNvSpPr txBox="1"/>
          <p:nvPr/>
        </p:nvSpPr>
        <p:spPr>
          <a:xfrm>
            <a:off x="457200" y="378561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7" name="Text 15"/>
          <p:cNvSpPr txBox="1"/>
          <p:nvPr/>
        </p:nvSpPr>
        <p:spPr>
          <a:xfrm>
            <a:off x="1645920" y="3749040"/>
            <a:ext cx="7040880" cy="704088"/>
          </a:xfrm>
          <a:prstGeom prst="rect">
            <a:avLst/>
          </a:prstGeom>
          <a:noFill/>
          <a:ln/>
        </p:spPr>
        <p:txBody>
          <a:bodyPr wrap="square" lIns="0" tIns="0" rIns="0" bIns="0" rtlCol="0" anchor="t"/>
          <a:lstStyle/>
          <a:p>
            <a:pPr indent="0" marL="0">
              <a:buNone/>
            </a:pPr>
            <a:r>
              <a:rPr lang="en-US" sz="1600" dirty="0">
                <a:solidFill>
                  <a:srgbClr val="1F2A30"/>
                </a:solidFill>
                <a:latin typeface="Calibri" pitchFamily="34" charset="0"/>
                <a:ea typeface="Calibri" pitchFamily="34" charset="-122"/>
                <a:cs typeface="Calibri" pitchFamily="34" charset="-120"/>
              </a:rPr>
              <a:t>Write down the concern, what you did and why.</a:t>
            </a:r>
            <a:pPr indent="0" marL="0">
              <a:buNone/>
            </a:pPr>
            <a:r>
              <a:rPr lang="en-US" sz="1400" dirty="0">
                <a:solidFill>
                  <a:srgbClr val="5F5E5A"/>
                </a:solidFill>
                <a:latin typeface="Calibri" pitchFamily="34" charset="0"/>
                <a:ea typeface="Calibri" pitchFamily="34" charset="-122"/>
                <a:cs typeface="Calibri" pitchFamily="34" charset="-120"/>
              </a:rPr>
              <a:t>  [74]</a:t>
            </a:r>
            <a:endParaRPr lang="en-US" sz="1600" dirty="0"/>
          </a:p>
        </p:txBody>
      </p:sp>
      <p:sp>
        <p:nvSpPr>
          <p:cNvPr id="18" name="Text 16"/>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457200" y="292608"/>
            <a:ext cx="594360" cy="594360"/>
          </a:xfrm>
          <a:prstGeom prst="ellipse">
            <a:avLst/>
          </a:prstGeom>
          <a:solidFill>
            <a:srgbClr val="1F4E6B"/>
          </a:solidFill>
          <a:ln w="12700">
            <a:solidFill>
              <a:srgbClr val="1F4E6B"/>
            </a:solidFill>
            <a:prstDash val="solid"/>
          </a:ln>
        </p:spPr>
      </p:sp>
      <p:sp>
        <p:nvSpPr>
          <p:cNvPr id="3" name="Text 1"/>
          <p:cNvSpPr txBox="1"/>
          <p:nvPr/>
        </p:nvSpPr>
        <p:spPr>
          <a:xfrm>
            <a:off x="457200" y="292608"/>
            <a:ext cx="594360" cy="594360"/>
          </a:xfrm>
          <a:prstGeom prst="rect">
            <a:avLst/>
          </a:prstGeom>
          <a:noFill/>
          <a:ln/>
        </p:spPr>
        <p:txBody>
          <a:bodyPr wrap="square" lIns="0" tIns="0" rIns="0" bIns="0" rtlCol="0" anchor="ctr"/>
          <a:lstStyle/>
          <a:p>
            <a:pPr algn="ctr" indent="0" marL="0">
              <a:buNone/>
            </a:pPr>
            <a:r>
              <a:rPr lang="en-US" sz="2200" b="1" dirty="0">
                <a:solidFill>
                  <a:srgbClr val="FFFFFF"/>
                </a:solidFill>
                <a:latin typeface="Cambria" pitchFamily="34" charset="0"/>
                <a:ea typeface="Cambria" pitchFamily="34" charset="-122"/>
                <a:cs typeface="Cambria" pitchFamily="34" charset="-120"/>
              </a:rPr>
              <a:t>C</a:t>
            </a:r>
            <a:endParaRPr lang="en-US" sz="2200" dirty="0"/>
          </a:p>
        </p:txBody>
      </p:sp>
      <p:sp>
        <p:nvSpPr>
          <p:cNvPr id="4" name="Text 2"/>
          <p:cNvSpPr txBox="1"/>
          <p:nvPr/>
        </p:nvSpPr>
        <p:spPr>
          <a:xfrm>
            <a:off x="1234440" y="274320"/>
            <a:ext cx="7406640" cy="640080"/>
          </a:xfrm>
          <a:prstGeom prst="rect">
            <a:avLst/>
          </a:prstGeom>
          <a:noFill/>
          <a:ln/>
        </p:spPr>
        <p:txBody>
          <a:bodyPr wrap="square" lIns="0" tIns="0" rIns="0" bIns="0" rtlCol="0" anchor="ctr"/>
          <a:lstStyle/>
          <a:p>
            <a:pPr indent="0" marL="0">
              <a:buNone/>
            </a:pPr>
            <a:r>
              <a:rPr lang="en-US" sz="2600" b="1" dirty="0">
                <a:solidFill>
                  <a:srgbClr val="1F2A30"/>
                </a:solidFill>
                <a:latin typeface="Cambria" pitchFamily="34" charset="0"/>
                <a:ea typeface="Cambria" pitchFamily="34" charset="-122"/>
                <a:cs typeface="Cambria" pitchFamily="34" charset="-120"/>
              </a:rPr>
              <a:t>They asked for a change</a:t>
            </a:r>
            <a:endParaRPr lang="en-US" sz="2600" dirty="0"/>
          </a:p>
        </p:txBody>
      </p:sp>
      <p:sp>
        <p:nvSpPr>
          <p:cNvPr id="5" name="Text 3"/>
          <p:cNvSpPr txBox="1"/>
          <p:nvPr/>
        </p:nvSpPr>
        <p:spPr>
          <a:xfrm>
            <a:off x="1234440" y="868680"/>
            <a:ext cx="7406640" cy="320040"/>
          </a:xfrm>
          <a:prstGeom prst="rect">
            <a:avLst/>
          </a:prstGeom>
          <a:noFill/>
          <a:ln/>
        </p:spPr>
        <p:txBody>
          <a:bodyPr wrap="square" lIns="0" tIns="0" rIns="0" bIns="0" rtlCol="0" anchor="ctr"/>
          <a:lstStyle/>
          <a:p>
            <a:pPr indent="0" marL="0">
              <a:buNone/>
            </a:pPr>
            <a:r>
              <a:rPr lang="en-US" sz="1300" dirty="0">
                <a:solidFill>
                  <a:srgbClr val="5F5E5A"/>
                </a:solidFill>
                <a:latin typeface="Calibri" pitchFamily="34" charset="0"/>
                <a:ea typeface="Calibri" pitchFamily="34" charset="-122"/>
                <a:cs typeface="Calibri" pitchFamily="34" charset="-120"/>
              </a:rPr>
              <a:t>Name, pronouns, uniform or other arrangements.</a:t>
            </a:r>
            <a:endParaRPr lang="en-US" sz="1300" dirty="0"/>
          </a:p>
        </p:txBody>
      </p:sp>
      <p:sp>
        <p:nvSpPr>
          <p:cNvPr id="6" name="Shape 4"/>
          <p:cNvSpPr/>
          <p:nvPr/>
        </p:nvSpPr>
        <p:spPr>
          <a:xfrm>
            <a:off x="457200" y="1453896"/>
            <a:ext cx="731520" cy="237744"/>
          </a:xfrm>
          <a:prstGeom prst="roundRect">
            <a:avLst>
              <a:gd name="adj" fmla="val 23077"/>
            </a:avLst>
          </a:prstGeom>
          <a:solidFill>
            <a:srgbClr val="4A5A2A"/>
          </a:solidFill>
          <a:ln w="12700">
            <a:solidFill>
              <a:srgbClr val="4A5A2A"/>
            </a:solidFill>
            <a:prstDash val="solid"/>
          </a:ln>
        </p:spPr>
      </p:sp>
      <p:sp>
        <p:nvSpPr>
          <p:cNvPr id="7" name="Text 5"/>
          <p:cNvSpPr txBox="1"/>
          <p:nvPr/>
        </p:nvSpPr>
        <p:spPr>
          <a:xfrm>
            <a:off x="457200" y="14538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8" name="Text 6"/>
          <p:cNvSpPr txBox="1"/>
          <p:nvPr/>
        </p:nvSpPr>
        <p:spPr>
          <a:xfrm>
            <a:off x="1645920" y="141732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It is a request for support with social transition: a decision for the school, not for you alone.</a:t>
            </a:r>
            <a:pPr indent="0" marL="0">
              <a:buNone/>
            </a:pPr>
            <a:r>
              <a:rPr lang="en-US" sz="1100" dirty="0">
                <a:solidFill>
                  <a:srgbClr val="5F5E5A"/>
                </a:solidFill>
                <a:latin typeface="Calibri" pitchFamily="34" charset="0"/>
                <a:ea typeface="Calibri" pitchFamily="34" charset="-122"/>
                <a:cs typeface="Calibri" pitchFamily="34" charset="-120"/>
              </a:rPr>
              <a:t>  [260, 261]</a:t>
            </a:r>
            <a:endParaRPr lang="en-US" sz="1300" dirty="0"/>
          </a:p>
        </p:txBody>
      </p:sp>
      <p:sp>
        <p:nvSpPr>
          <p:cNvPr id="9" name="Shape 7"/>
          <p:cNvSpPr/>
          <p:nvPr/>
        </p:nvSpPr>
        <p:spPr>
          <a:xfrm>
            <a:off x="457200" y="2002536"/>
            <a:ext cx="731520" cy="237744"/>
          </a:xfrm>
          <a:prstGeom prst="roundRect">
            <a:avLst>
              <a:gd name="adj" fmla="val 23077"/>
            </a:avLst>
          </a:prstGeom>
          <a:solidFill>
            <a:srgbClr val="4A5A2A"/>
          </a:solidFill>
          <a:ln w="12700">
            <a:solidFill>
              <a:srgbClr val="4A5A2A"/>
            </a:solidFill>
            <a:prstDash val="solid"/>
          </a:ln>
        </p:spPr>
      </p:sp>
      <p:sp>
        <p:nvSpPr>
          <p:cNvPr id="10" name="Text 8"/>
          <p:cNvSpPr txBox="1"/>
          <p:nvPr/>
        </p:nvSpPr>
        <p:spPr>
          <a:xfrm>
            <a:off x="457200" y="200253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11" name="Text 9"/>
          <p:cNvSpPr txBox="1"/>
          <p:nvPr/>
        </p:nvSpPr>
        <p:spPr>
          <a:xfrm>
            <a:off x="1645920" y="196596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Pass it on through our process. The DSL is expected to be involved.</a:t>
            </a:r>
            <a:pPr indent="0" marL="0">
              <a:buNone/>
            </a:pPr>
            <a:r>
              <a:rPr lang="en-US" sz="1100" dirty="0">
                <a:solidFill>
                  <a:srgbClr val="5F5E5A"/>
                </a:solidFill>
                <a:latin typeface="Calibri" pitchFamily="34" charset="0"/>
                <a:ea typeface="Calibri" pitchFamily="34" charset="-122"/>
                <a:cs typeface="Calibri" pitchFamily="34" charset="-120"/>
              </a:rPr>
              <a:t>  [266]</a:t>
            </a:r>
            <a:endParaRPr lang="en-US" sz="1300" dirty="0"/>
          </a:p>
        </p:txBody>
      </p:sp>
      <p:sp>
        <p:nvSpPr>
          <p:cNvPr id="12" name="Shape 10"/>
          <p:cNvSpPr/>
          <p:nvPr/>
        </p:nvSpPr>
        <p:spPr>
          <a:xfrm>
            <a:off x="457200" y="2551176"/>
            <a:ext cx="731520" cy="237744"/>
          </a:xfrm>
          <a:prstGeom prst="roundRect">
            <a:avLst>
              <a:gd name="adj" fmla="val 23077"/>
            </a:avLst>
          </a:prstGeom>
          <a:solidFill>
            <a:srgbClr val="1F4E6B"/>
          </a:solidFill>
          <a:ln w="12700">
            <a:solidFill>
              <a:srgbClr val="1F4E6B"/>
            </a:solidFill>
            <a:prstDash val="solid"/>
          </a:ln>
        </p:spPr>
      </p:sp>
      <p:sp>
        <p:nvSpPr>
          <p:cNvPr id="13" name="Text 11"/>
          <p:cNvSpPr txBox="1"/>
          <p:nvPr/>
        </p:nvSpPr>
        <p:spPr>
          <a:xfrm>
            <a:off x="457200" y="255117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4" name="Text 12"/>
          <p:cNvSpPr txBox="1"/>
          <p:nvPr/>
        </p:nvSpPr>
        <p:spPr>
          <a:xfrm>
            <a:off x="1645920" y="251460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Parents or carers should be engaged as a matter of priority.</a:t>
            </a:r>
            <a:pPr indent="0" marL="0">
              <a:buNone/>
            </a:pPr>
            <a:r>
              <a:rPr lang="en-US" sz="1100" dirty="0">
                <a:solidFill>
                  <a:srgbClr val="5F5E5A"/>
                </a:solidFill>
                <a:latin typeface="Calibri" pitchFamily="34" charset="0"/>
                <a:ea typeface="Calibri" pitchFamily="34" charset="-122"/>
                <a:cs typeface="Calibri" pitchFamily="34" charset="-120"/>
              </a:rPr>
              <a:t>  [268]</a:t>
            </a:r>
            <a:endParaRPr lang="en-US" sz="1300" dirty="0"/>
          </a:p>
        </p:txBody>
      </p:sp>
      <p:sp>
        <p:nvSpPr>
          <p:cNvPr id="15" name="Shape 13"/>
          <p:cNvSpPr/>
          <p:nvPr/>
        </p:nvSpPr>
        <p:spPr>
          <a:xfrm>
            <a:off x="457200" y="3099816"/>
            <a:ext cx="731520" cy="237744"/>
          </a:xfrm>
          <a:prstGeom prst="roundRect">
            <a:avLst>
              <a:gd name="adj" fmla="val 23077"/>
            </a:avLst>
          </a:prstGeom>
          <a:solidFill>
            <a:srgbClr val="1F4E6B"/>
          </a:solidFill>
          <a:ln w="12700">
            <a:solidFill>
              <a:srgbClr val="1F4E6B"/>
            </a:solidFill>
            <a:prstDash val="solid"/>
          </a:ln>
        </p:spPr>
      </p:sp>
      <p:sp>
        <p:nvSpPr>
          <p:cNvPr id="16" name="Text 14"/>
          <p:cNvSpPr txBox="1"/>
          <p:nvPr/>
        </p:nvSpPr>
        <p:spPr>
          <a:xfrm>
            <a:off x="457200" y="309981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17" name="Text 15"/>
          <p:cNvSpPr txBox="1"/>
          <p:nvPr/>
        </p:nvSpPr>
        <p:spPr>
          <a:xfrm>
            <a:off x="1645920" y="306324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Only if involving parents would be a greater risk to the child: the DSL decides what is needed first.</a:t>
            </a:r>
            <a:pPr indent="0" marL="0">
              <a:buNone/>
            </a:pPr>
            <a:r>
              <a:rPr lang="en-US" sz="1100" dirty="0">
                <a:solidFill>
                  <a:srgbClr val="5F5E5A"/>
                </a:solidFill>
                <a:latin typeface="Calibri" pitchFamily="34" charset="0"/>
                <a:ea typeface="Calibri" pitchFamily="34" charset="-122"/>
                <a:cs typeface="Calibri" pitchFamily="34" charset="-120"/>
              </a:rPr>
              <a:t>  [268]</a:t>
            </a:r>
            <a:endParaRPr lang="en-US" sz="1300" dirty="0"/>
          </a:p>
        </p:txBody>
      </p:sp>
      <p:sp>
        <p:nvSpPr>
          <p:cNvPr id="18" name="Shape 16"/>
          <p:cNvSpPr/>
          <p:nvPr/>
        </p:nvSpPr>
        <p:spPr>
          <a:xfrm>
            <a:off x="457200" y="3648456"/>
            <a:ext cx="731520" cy="237744"/>
          </a:xfrm>
          <a:prstGeom prst="roundRect">
            <a:avLst>
              <a:gd name="adj" fmla="val 23077"/>
            </a:avLst>
          </a:prstGeom>
          <a:solidFill>
            <a:srgbClr val="4A5A2A"/>
          </a:solidFill>
          <a:ln w="12700">
            <a:solidFill>
              <a:srgbClr val="4A5A2A"/>
            </a:solidFill>
            <a:prstDash val="solid"/>
          </a:ln>
        </p:spPr>
      </p:sp>
      <p:sp>
        <p:nvSpPr>
          <p:cNvPr id="19" name="Text 17"/>
          <p:cNvSpPr txBox="1"/>
          <p:nvPr/>
        </p:nvSpPr>
        <p:spPr>
          <a:xfrm>
            <a:off x="457200" y="364845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STATED</a:t>
            </a:r>
            <a:endParaRPr lang="en-US" sz="850" dirty="0"/>
          </a:p>
        </p:txBody>
      </p:sp>
      <p:sp>
        <p:nvSpPr>
          <p:cNvPr id="20" name="Text 18"/>
          <p:cNvSpPr txBox="1"/>
          <p:nvPr/>
        </p:nvSpPr>
        <p:spPr>
          <a:xfrm>
            <a:off x="1645920" y="361188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The child’s wishes matter, but the decision may not be what they asked for.</a:t>
            </a:r>
            <a:pPr indent="0" marL="0">
              <a:buNone/>
            </a:pPr>
            <a:r>
              <a:rPr lang="en-US" sz="1100" dirty="0">
                <a:solidFill>
                  <a:srgbClr val="5F5E5A"/>
                </a:solidFill>
                <a:latin typeface="Calibri" pitchFamily="34" charset="0"/>
                <a:ea typeface="Calibri" pitchFamily="34" charset="-122"/>
                <a:cs typeface="Calibri" pitchFamily="34" charset="-120"/>
              </a:rPr>
              <a:t>  [265]</a:t>
            </a:r>
            <a:endParaRPr lang="en-US" sz="1300" dirty="0"/>
          </a:p>
        </p:txBody>
      </p:sp>
      <p:sp>
        <p:nvSpPr>
          <p:cNvPr id="21" name="Shape 19"/>
          <p:cNvSpPr/>
          <p:nvPr/>
        </p:nvSpPr>
        <p:spPr>
          <a:xfrm>
            <a:off x="457200" y="4197096"/>
            <a:ext cx="731520" cy="237744"/>
          </a:xfrm>
          <a:prstGeom prst="roundRect">
            <a:avLst>
              <a:gd name="adj" fmla="val 23077"/>
            </a:avLst>
          </a:prstGeom>
          <a:solidFill>
            <a:srgbClr val="1F4E6B"/>
          </a:solidFill>
          <a:ln w="12700">
            <a:solidFill>
              <a:srgbClr val="1F4E6B"/>
            </a:solidFill>
            <a:prstDash val="solid"/>
          </a:ln>
        </p:spPr>
      </p:sp>
      <p:sp>
        <p:nvSpPr>
          <p:cNvPr id="22" name="Text 20"/>
          <p:cNvSpPr txBox="1"/>
          <p:nvPr/>
        </p:nvSpPr>
        <p:spPr>
          <a:xfrm>
            <a:off x="457200" y="4197096"/>
            <a:ext cx="731520" cy="237744"/>
          </a:xfrm>
          <a:prstGeom prst="rect">
            <a:avLst/>
          </a:prstGeom>
          <a:noFill/>
          <a:ln/>
        </p:spPr>
        <p:txBody>
          <a:bodyPr wrap="square" lIns="0" tIns="0" rIns="0" bIns="0" rtlCol="0" anchor="ctr"/>
          <a:lstStyle/>
          <a:p>
            <a:pPr algn="ctr" indent="0" marL="0">
              <a:buNone/>
            </a:pPr>
            <a:r>
              <a:rPr lang="en-US" sz="850" b="1" dirty="0">
                <a:solidFill>
                  <a:srgbClr val="FFFFFF"/>
                </a:solidFill>
                <a:latin typeface="Calibri" pitchFamily="34" charset="0"/>
                <a:ea typeface="Calibri" pitchFamily="34" charset="-122"/>
                <a:cs typeface="Calibri" pitchFamily="34" charset="-120"/>
              </a:rPr>
              <a:t>SHOULD</a:t>
            </a:r>
            <a:endParaRPr lang="en-US" sz="850" dirty="0"/>
          </a:p>
        </p:txBody>
      </p:sp>
      <p:sp>
        <p:nvSpPr>
          <p:cNvPr id="23" name="Text 21"/>
          <p:cNvSpPr txBox="1"/>
          <p:nvPr/>
        </p:nvSpPr>
        <p:spPr>
          <a:xfrm>
            <a:off x="1645920" y="4160520"/>
            <a:ext cx="7040880" cy="475488"/>
          </a:xfrm>
          <a:prstGeom prst="rect">
            <a:avLst/>
          </a:prstGeom>
          <a:noFill/>
          <a:ln/>
        </p:spPr>
        <p:txBody>
          <a:bodyPr wrap="square" lIns="0" tIns="0" rIns="0" bIns="0" rtlCol="0" anchor="t"/>
          <a:lstStyle/>
          <a:p>
            <a:pPr indent="0" marL="0">
              <a:buNone/>
            </a:pPr>
            <a:r>
              <a:rPr lang="en-US" sz="1300" dirty="0">
                <a:solidFill>
                  <a:srgbClr val="1F2A30"/>
                </a:solidFill>
                <a:latin typeface="Calibri" pitchFamily="34" charset="0"/>
                <a:ea typeface="Calibri" pitchFamily="34" charset="-122"/>
                <a:cs typeface="Calibri" pitchFamily="34" charset="-120"/>
              </a:rPr>
              <a:t>The school should explore offering a staff member to support conversations with parents.</a:t>
            </a:r>
            <a:pPr indent="0" marL="0">
              <a:buNone/>
            </a:pPr>
            <a:r>
              <a:rPr lang="en-US" sz="1100" dirty="0">
                <a:solidFill>
                  <a:srgbClr val="5F5E5A"/>
                </a:solidFill>
                <a:latin typeface="Calibri" pitchFamily="34" charset="0"/>
                <a:ea typeface="Calibri" pitchFamily="34" charset="-122"/>
                <a:cs typeface="Calibri" pitchFamily="34" charset="-120"/>
              </a:rPr>
              <a:t>  [270]</a:t>
            </a:r>
            <a:endParaRPr lang="en-US" sz="1300" dirty="0"/>
          </a:p>
        </p:txBody>
      </p:sp>
      <p:sp>
        <p:nvSpPr>
          <p:cNvPr id="24" name="Text 22"/>
          <p:cNvSpPr txBox="1"/>
          <p:nvPr/>
        </p:nvSpPr>
        <p:spPr>
          <a:xfrm>
            <a:off x="457200" y="4800600"/>
            <a:ext cx="6858000" cy="228600"/>
          </a:xfrm>
          <a:prstGeom prst="rect">
            <a:avLst/>
          </a:prstGeom>
          <a:noFill/>
          <a:ln/>
        </p:spPr>
        <p:txBody>
          <a:bodyPr wrap="square" lIns="0" tIns="0" rIns="0" bIns="0" rtlCol="0" anchor="ctr"/>
          <a:lstStyle/>
          <a:p>
            <a:pPr indent="0" marL="0">
              <a:buNone/>
            </a:pPr>
            <a:r>
              <a:rPr lang="en-US" sz="800" dirty="0">
                <a:solidFill>
                  <a:srgbClr val="5F5E5A"/>
                </a:solidFill>
                <a:latin typeface="Calibri" pitchFamily="34" charset="0"/>
                <a:ea typeface="Calibri" pitchFamily="34" charset="-122"/>
                <a:cs typeface="Calibri" pitchFamily="34" charset="-120"/>
              </a:rPr>
              <a:t>Draft v0.1 for testing, not for circulation · Eden Openly · CC BY 4.0</a:t>
            </a:r>
            <a:endParaRPr lang="en-US" sz="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When a pupil tells you about their gender: staff briefing (draft v0.1)</dc:title>
  <dc:subject>PptxGenJS Presentation</dc:subject>
  <dc:creator>Eden Openly</dc:creator>
  <cp:lastModifiedBy>Eden Openly</cp:lastModifiedBy>
  <cp:revision>1</cp:revision>
  <dcterms:created xsi:type="dcterms:W3CDTF">2026-09-11T16:22:37Z</dcterms:created>
  <dcterms:modified xsi:type="dcterms:W3CDTF">2026-09-11T16:22:37Z</dcterms:modified>
</cp:coreProperties>
</file>